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65" r:id="rId4"/>
    <p:sldId id="261" r:id="rId5"/>
    <p:sldId id="258" r:id="rId6"/>
    <p:sldId id="259" r:id="rId7"/>
    <p:sldId id="260" r:id="rId8"/>
    <p:sldId id="262" r:id="rId9"/>
    <p:sldId id="263" r:id="rId10"/>
    <p:sldId id="264" r:id="rId11"/>
    <p:sldId id="266" r:id="rId12"/>
    <p:sldId id="270" r:id="rId13"/>
    <p:sldId id="269" r:id="rId14"/>
    <p:sldId id="267" r:id="rId15"/>
    <p:sldId id="282" r:id="rId16"/>
    <p:sldId id="272" r:id="rId17"/>
    <p:sldId id="273" r:id="rId18"/>
    <p:sldId id="281" r:id="rId19"/>
    <p:sldId id="278" r:id="rId20"/>
    <p:sldId id="274" r:id="rId21"/>
    <p:sldId id="279" r:id="rId22"/>
    <p:sldId id="280" r:id="rId23"/>
    <p:sldId id="271" r:id="rId24"/>
    <p:sldId id="276" r:id="rId25"/>
    <p:sldId id="268" r:id="rId26"/>
    <p:sldId id="283" r:id="rId27"/>
    <p:sldId id="275" r:id="rId28"/>
    <p:sldId id="27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4252" autoAdjust="0"/>
  </p:normalViewPr>
  <p:slideViewPr>
    <p:cSldViewPr snapToGrid="0">
      <p:cViewPr varScale="1">
        <p:scale>
          <a:sx n="55" d="100"/>
          <a:sy n="55" d="100"/>
        </p:scale>
        <p:origin x="102"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AEF84-01A9-4847-943B-F5193C10C714}" type="datetimeFigureOut">
              <a:rPr kumimoji="1" lang="ja-JP" altLang="en-US" smtClean="0"/>
              <a:t>2023/12/26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8F0EA-C0C6-4545-A0A0-8C5C3782CCDB}" type="slidenum">
              <a:rPr kumimoji="1" lang="ja-JP" altLang="en-US" smtClean="0"/>
              <a:t>‹#›</a:t>
            </a:fld>
            <a:endParaRPr kumimoji="1" lang="ja-JP" altLang="en-US"/>
          </a:p>
        </p:txBody>
      </p:sp>
    </p:spTree>
    <p:extLst>
      <p:ext uri="{BB962C8B-B14F-4D97-AF65-F5344CB8AC3E}">
        <p14:creationId xmlns:p14="http://schemas.microsoft.com/office/powerpoint/2010/main" val="15283586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ホーチミンパスツール研究所内のモバイル</a:t>
            </a:r>
            <a:r>
              <a:rPr kumimoji="1" lang="en-US" altLang="ja-JP" dirty="0"/>
              <a:t>BSL3</a:t>
            </a:r>
            <a:r>
              <a:rPr kumimoji="1" lang="ja-JP" altLang="en-US" dirty="0"/>
              <a:t>実験室の点検</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1</a:t>
            </a:fld>
            <a:endParaRPr kumimoji="1" lang="ja-JP" altLang="en-US"/>
          </a:p>
        </p:txBody>
      </p:sp>
    </p:spTree>
    <p:extLst>
      <p:ext uri="{BB962C8B-B14F-4D97-AF65-F5344CB8AC3E}">
        <p14:creationId xmlns:p14="http://schemas.microsoft.com/office/powerpoint/2010/main" val="1210757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BSC (</a:t>
            </a:r>
            <a:r>
              <a:rPr kumimoji="1" lang="ja-JP" altLang="en-US" dirty="0"/>
              <a:t>安全キャビネット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BSC</a:t>
            </a:r>
            <a:r>
              <a:rPr kumimoji="1" lang="ja-JP" altLang="en-US" dirty="0"/>
              <a:t>は、最も重要な機器の一つである。</a:t>
            </a:r>
          </a:p>
          <a:p>
            <a:r>
              <a:rPr kumimoji="1" lang="ja-JP" altLang="en-US" dirty="0"/>
              <a:t>・ 実験室内の</a:t>
            </a:r>
            <a:r>
              <a:rPr kumimoji="1" lang="en-US" altLang="ja-JP" dirty="0"/>
              <a:t>BSC</a:t>
            </a:r>
            <a:r>
              <a:rPr kumimoji="1" lang="ja-JP" altLang="en-US" dirty="0"/>
              <a:t>は、まだ稼働する。気流モニターは、給気の場合は</a:t>
            </a:r>
            <a:r>
              <a:rPr kumimoji="1" lang="en-US" altLang="ja-JP" dirty="0"/>
              <a:t>37</a:t>
            </a:r>
            <a:r>
              <a:rPr kumimoji="1" lang="ja-JP" altLang="en-US" dirty="0"/>
              <a:t>、排気の場合は</a:t>
            </a:r>
            <a:r>
              <a:rPr kumimoji="1" lang="en-US" altLang="ja-JP" dirty="0"/>
              <a:t>58</a:t>
            </a:r>
            <a:r>
              <a:rPr kumimoji="1" lang="ja-JP" altLang="en-US" dirty="0"/>
              <a:t>を示す。両方の値は、</a:t>
            </a:r>
            <a:r>
              <a:rPr kumimoji="1" lang="en-US" altLang="ja-JP" dirty="0"/>
              <a:t>BSC</a:t>
            </a:r>
            <a:r>
              <a:rPr kumimoji="1" lang="ja-JP" altLang="en-US" dirty="0"/>
              <a:t>に貼り付けられた注記の値と同じである。</a:t>
            </a:r>
          </a:p>
          <a:p>
            <a:r>
              <a:rPr kumimoji="1" lang="ja-JP" altLang="en-US" dirty="0"/>
              <a:t>・ </a:t>
            </a:r>
            <a:r>
              <a:rPr kumimoji="1" lang="en-US" altLang="ja-JP" dirty="0"/>
              <a:t>BSC</a:t>
            </a:r>
            <a:r>
              <a:rPr kumimoji="1" lang="ja-JP" altLang="en-US" dirty="0"/>
              <a:t>は</a:t>
            </a:r>
            <a:r>
              <a:rPr kumimoji="1" lang="en-US" altLang="ja-JP" dirty="0"/>
              <a:t>2018</a:t>
            </a:r>
            <a:r>
              <a:rPr kumimoji="1" lang="ja-JP" altLang="en-US" dirty="0"/>
              <a:t>年に点検された。</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10</a:t>
            </a:fld>
            <a:endParaRPr kumimoji="1" lang="ja-JP" altLang="en-US"/>
          </a:p>
        </p:txBody>
      </p:sp>
    </p:spTree>
    <p:extLst>
      <p:ext uri="{BB962C8B-B14F-4D97-AF65-F5344CB8AC3E}">
        <p14:creationId xmlns:p14="http://schemas.microsoft.com/office/powerpoint/2010/main" val="91474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実験室内の他の機器</a:t>
            </a:r>
          </a:p>
          <a:p>
            <a:r>
              <a:rPr kumimoji="1" lang="ja-JP" altLang="en-US" dirty="0"/>
              <a:t>・ </a:t>
            </a:r>
            <a:r>
              <a:rPr kumimoji="1" lang="en-US" altLang="ja-JP" dirty="0"/>
              <a:t>-80</a:t>
            </a:r>
            <a:r>
              <a:rPr kumimoji="1" lang="ja-JP" altLang="en-US" dirty="0"/>
              <a:t>度</a:t>
            </a:r>
            <a:r>
              <a:rPr kumimoji="1" lang="en-US" altLang="ja-JP" dirty="0"/>
              <a:t>C</a:t>
            </a:r>
            <a:r>
              <a:rPr kumimoji="1" lang="ja-JP" altLang="en-US" dirty="0"/>
              <a:t>のフリーザー </a:t>
            </a:r>
            <a:r>
              <a:rPr kumimoji="1" lang="en-US" altLang="ja-JP" dirty="0"/>
              <a:t>{</a:t>
            </a:r>
            <a:r>
              <a:rPr kumimoji="1" lang="ja-JP" altLang="en-US" dirty="0"/>
              <a:t>冷凍庫</a:t>
            </a:r>
            <a:r>
              <a:rPr kumimoji="1" lang="en-US" altLang="ja-JP" dirty="0"/>
              <a:t>} </a:t>
            </a:r>
            <a:r>
              <a:rPr kumimoji="1" lang="ja-JP" altLang="en-US" dirty="0"/>
              <a:t>と遠心機は、実験室内にある。</a:t>
            </a:r>
          </a:p>
          <a:p>
            <a:r>
              <a:rPr kumimoji="1" lang="ja-JP" altLang="en-US" dirty="0"/>
              <a:t>・ </a:t>
            </a:r>
            <a:r>
              <a:rPr kumimoji="1" lang="en-US" altLang="ja-JP" dirty="0"/>
              <a:t>-80</a:t>
            </a:r>
            <a:r>
              <a:rPr kumimoji="1" lang="ja-JP" altLang="en-US" dirty="0"/>
              <a:t>度</a:t>
            </a:r>
            <a:r>
              <a:rPr kumimoji="1" lang="en-US" altLang="ja-JP" dirty="0"/>
              <a:t>C</a:t>
            </a:r>
            <a:r>
              <a:rPr kumimoji="1" lang="ja-JP" altLang="en-US" dirty="0"/>
              <a:t>のフリーザーは、まだ稼働している。他の機器も稼働していると思われる。</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11</a:t>
            </a:fld>
            <a:endParaRPr kumimoji="1" lang="ja-JP" altLang="en-US"/>
          </a:p>
        </p:txBody>
      </p:sp>
    </p:spTree>
    <p:extLst>
      <p:ext uri="{BB962C8B-B14F-4D97-AF65-F5344CB8AC3E}">
        <p14:creationId xmlns:p14="http://schemas.microsoft.com/office/powerpoint/2010/main" val="54021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エアコン </a:t>
            </a:r>
            <a:r>
              <a:rPr kumimoji="1" lang="en-US" altLang="ja-JP" dirty="0"/>
              <a:t>{</a:t>
            </a:r>
            <a:r>
              <a:rPr kumimoji="1" lang="ja-JP" altLang="en-US" dirty="0"/>
              <a:t>空調機</a:t>
            </a:r>
            <a:r>
              <a:rPr kumimoji="1" lang="en-US" altLang="ja-JP" dirty="0"/>
              <a:t>}</a:t>
            </a:r>
          </a:p>
          <a:p>
            <a:r>
              <a:rPr kumimoji="1" lang="ja-JP" altLang="en-US" dirty="0"/>
              <a:t>・ エアコンはまだ稼働している。</a:t>
            </a:r>
            <a:endParaRPr kumimoji="1" lang="en-US" altLang="ja-JP" dirty="0"/>
          </a:p>
          <a:p>
            <a:r>
              <a:rPr kumimoji="1" lang="ja-JP" altLang="en-US" dirty="0"/>
              <a:t>・ 実験室の温度と湿度は悪くない。</a:t>
            </a:r>
            <a:endParaRPr kumimoji="1" lang="en-US" altLang="ja-JP" dirty="0"/>
          </a:p>
          <a:p>
            <a:r>
              <a:rPr kumimoji="1" lang="ja-JP" altLang="en-US" dirty="0"/>
              <a:t>・ 室内ユニットの予備のベルトは見当たらない。</a:t>
            </a:r>
          </a:p>
          <a:p>
            <a:r>
              <a:rPr kumimoji="1" lang="ja-JP" altLang="en-US" dirty="0"/>
              <a:t>・ 室内ユニットの空気温度モニターは壊れていると思われる。そのため、それは修理または交換されるべきである。</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12</a:t>
            </a:fld>
            <a:endParaRPr kumimoji="1" lang="ja-JP" altLang="en-US"/>
          </a:p>
        </p:txBody>
      </p:sp>
    </p:spTree>
    <p:extLst>
      <p:ext uri="{BB962C8B-B14F-4D97-AF65-F5344CB8AC3E}">
        <p14:creationId xmlns:p14="http://schemas.microsoft.com/office/powerpoint/2010/main" val="2721907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冷媒配管</a:t>
            </a:r>
            <a:endParaRPr kumimoji="1" lang="en-US" altLang="ja-JP" dirty="0"/>
          </a:p>
          <a:p>
            <a:r>
              <a:rPr kumimoji="1" lang="ja-JP" altLang="en-US" dirty="0"/>
              <a:t>・ エアコンの室内ユニットと室外ユニットの間の冷媒配管の断熱材は、ネズミの類にかじられている。</a:t>
            </a:r>
            <a:endParaRPr kumimoji="1" lang="en-US" altLang="ja-JP" dirty="0"/>
          </a:p>
          <a:p>
            <a:r>
              <a:rPr kumimoji="1" lang="ja-JP" altLang="en-US" dirty="0"/>
              <a:t>・ もし電気ケーブルまたは銅製の冷媒配管がかじられると、エアコンは停止するだろう。</a:t>
            </a:r>
            <a:endParaRPr kumimoji="1" lang="en-US" altLang="ja-JP" dirty="0"/>
          </a:p>
          <a:p>
            <a:r>
              <a:rPr kumimoji="1" lang="ja-JP" altLang="en-US" dirty="0"/>
              <a:t>・ 断熱材の修理とネズミ防止が必要である。</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13</a:t>
            </a:fld>
            <a:endParaRPr kumimoji="1" lang="ja-JP" altLang="en-US"/>
          </a:p>
        </p:txBody>
      </p:sp>
    </p:spTree>
    <p:extLst>
      <p:ext uri="{BB962C8B-B14F-4D97-AF65-F5344CB8AC3E}">
        <p14:creationId xmlns:p14="http://schemas.microsoft.com/office/powerpoint/2010/main" val="2379472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ファン　</a:t>
            </a:r>
            <a:r>
              <a:rPr kumimoji="1" lang="en-US" altLang="ja-JP" dirty="0"/>
              <a:t>{</a:t>
            </a:r>
            <a:r>
              <a:rPr kumimoji="1" lang="ja-JP" altLang="en-US" dirty="0"/>
              <a:t>送風機</a:t>
            </a:r>
            <a:r>
              <a:rPr kumimoji="1" lang="en-US" altLang="ja-JP" dirty="0"/>
              <a:t>}</a:t>
            </a:r>
          </a:p>
          <a:p>
            <a:r>
              <a:rPr kumimoji="1" lang="ja-JP" altLang="en-US" dirty="0"/>
              <a:t>・ </a:t>
            </a:r>
            <a:r>
              <a:rPr kumimoji="1" lang="en-US" altLang="ja-JP" dirty="0"/>
              <a:t>BSC</a:t>
            </a:r>
            <a:r>
              <a:rPr kumimoji="1" lang="ja-JP" altLang="en-US" dirty="0"/>
              <a:t>用の排気ファン </a:t>
            </a:r>
            <a:r>
              <a:rPr kumimoji="1" lang="en-US" altLang="ja-JP" dirty="0"/>
              <a:t>(EF4)</a:t>
            </a:r>
            <a:r>
              <a:rPr kumimoji="1" lang="ja-JP" altLang="en-US" dirty="0"/>
              <a:t>は、騒音を出して稼働している。ベアリングオイルが失われたか、ベアリングが壊れているかもしれない。オイルの供給またはベアリングの交換が必要である。　</a:t>
            </a:r>
            <a:endParaRPr kumimoji="1" lang="en-US" altLang="ja-JP" dirty="0"/>
          </a:p>
          <a:p>
            <a:r>
              <a:rPr kumimoji="1" lang="ja-JP" altLang="en-US" dirty="0"/>
              <a:t>・ ファンの騒音は、ダクトを通じて</a:t>
            </a:r>
            <a:r>
              <a:rPr kumimoji="1" lang="en-US" altLang="ja-JP" dirty="0"/>
              <a:t>BSC</a:t>
            </a:r>
            <a:r>
              <a:rPr kumimoji="1" lang="ja-JP" altLang="en-US" dirty="0"/>
              <a:t>へ伝わる。</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14</a:t>
            </a:fld>
            <a:endParaRPr kumimoji="1" lang="ja-JP" altLang="en-US"/>
          </a:p>
        </p:txBody>
      </p:sp>
    </p:spTree>
    <p:extLst>
      <p:ext uri="{BB962C8B-B14F-4D97-AF65-F5344CB8AC3E}">
        <p14:creationId xmlns:p14="http://schemas.microsoft.com/office/powerpoint/2010/main" val="404328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ダクト</a:t>
            </a:r>
            <a:endParaRPr kumimoji="1" lang="en-US" altLang="ja-JP" dirty="0"/>
          </a:p>
          <a:p>
            <a:r>
              <a:rPr kumimoji="1" lang="ja-JP" altLang="en-US" dirty="0"/>
              <a:t>・ ダクトは壊れていない。</a:t>
            </a:r>
            <a:endParaRPr kumimoji="1" lang="en-US" altLang="ja-JP" dirty="0"/>
          </a:p>
          <a:p>
            <a:r>
              <a:rPr kumimoji="1" lang="ja-JP" altLang="en-US" dirty="0"/>
              <a:t>・ しかし、給気ダクト上の一部の断熱材は、経年により傷んでいる。それらの傷みはエネルギーを損失する。そのため、それは修理されるべきである。</a:t>
            </a:r>
            <a:endParaRPr kumimoji="1" lang="en-US" altLang="ja-JP" dirty="0"/>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15</a:t>
            </a:fld>
            <a:endParaRPr kumimoji="1" lang="ja-JP" altLang="en-US"/>
          </a:p>
        </p:txBody>
      </p:sp>
    </p:spTree>
    <p:extLst>
      <p:ext uri="{BB962C8B-B14F-4D97-AF65-F5344CB8AC3E}">
        <p14:creationId xmlns:p14="http://schemas.microsoft.com/office/powerpoint/2010/main" val="3855722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PFU (</a:t>
            </a:r>
            <a:r>
              <a:rPr kumimoji="1" lang="ja-JP" altLang="en-US" dirty="0"/>
              <a:t>プレフィルターユニット</a:t>
            </a:r>
            <a:r>
              <a:rPr kumimoji="1" lang="en-US" altLang="ja-JP" dirty="0"/>
              <a:t>)</a:t>
            </a:r>
          </a:p>
          <a:p>
            <a:r>
              <a:rPr kumimoji="1" lang="ja-JP" altLang="en-US" dirty="0"/>
              <a:t>・ </a:t>
            </a:r>
            <a:r>
              <a:rPr kumimoji="1" lang="en-US" altLang="ja-JP" dirty="0"/>
              <a:t>PFU</a:t>
            </a:r>
            <a:r>
              <a:rPr kumimoji="1" lang="ja-JP" altLang="en-US" dirty="0"/>
              <a:t>は、前室と実験室の両方用である。</a:t>
            </a:r>
            <a:endParaRPr kumimoji="1" lang="en-US" altLang="ja-JP" dirty="0"/>
          </a:p>
          <a:p>
            <a:r>
              <a:rPr kumimoji="1" lang="ja-JP" altLang="en-US" dirty="0"/>
              <a:t>・ フィルター圧力損失は</a:t>
            </a:r>
            <a:r>
              <a:rPr kumimoji="1" lang="en-US" altLang="ja-JP" dirty="0"/>
              <a:t>10Pa</a:t>
            </a:r>
            <a:r>
              <a:rPr kumimoji="1" lang="ja-JP" altLang="en-US" dirty="0"/>
              <a:t>である。</a:t>
            </a:r>
            <a:r>
              <a:rPr kumimoji="1" lang="en-US" altLang="ja-JP" dirty="0"/>
              <a:t>OK</a:t>
            </a:r>
            <a:r>
              <a:rPr kumimoji="1" lang="ja-JP" altLang="en-US" dirty="0"/>
              <a:t>。 </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16</a:t>
            </a:fld>
            <a:endParaRPr kumimoji="1" lang="ja-JP" altLang="en-US"/>
          </a:p>
        </p:txBody>
      </p:sp>
    </p:spTree>
    <p:extLst>
      <p:ext uri="{BB962C8B-B14F-4D97-AF65-F5344CB8AC3E}">
        <p14:creationId xmlns:p14="http://schemas.microsoft.com/office/powerpoint/2010/main" val="3035227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SFU1 (</a:t>
            </a:r>
            <a:r>
              <a:rPr kumimoji="1" lang="ja-JP" altLang="en-US" dirty="0"/>
              <a:t>給気フィルターユニット</a:t>
            </a:r>
            <a:r>
              <a:rPr kumimoji="1" lang="en-US" altLang="ja-JP" dirty="0"/>
              <a:t>)</a:t>
            </a:r>
          </a:p>
          <a:p>
            <a:r>
              <a:rPr kumimoji="1" lang="ja-JP" altLang="en-US" dirty="0"/>
              <a:t>・ </a:t>
            </a:r>
            <a:r>
              <a:rPr kumimoji="1" lang="en-US" altLang="ja-JP" dirty="0"/>
              <a:t>SFU1 (2</a:t>
            </a:r>
            <a:r>
              <a:rPr kumimoji="1" lang="ja-JP" altLang="en-US" dirty="0"/>
              <a:t>台</a:t>
            </a:r>
            <a:r>
              <a:rPr kumimoji="1" lang="en-US" altLang="ja-JP" dirty="0"/>
              <a:t>)</a:t>
            </a:r>
            <a:r>
              <a:rPr kumimoji="1" lang="ja-JP" altLang="en-US" dirty="0"/>
              <a:t>は、実験室給気用である。</a:t>
            </a:r>
            <a:endParaRPr kumimoji="1" lang="en-US" altLang="ja-JP" dirty="0"/>
          </a:p>
          <a:p>
            <a:r>
              <a:rPr kumimoji="1" lang="ja-JP" altLang="en-US" dirty="0"/>
              <a:t>・ フィルター圧力損失は</a:t>
            </a:r>
            <a:r>
              <a:rPr kumimoji="1" lang="en-US" altLang="ja-JP" dirty="0"/>
              <a:t>60Pa</a:t>
            </a:r>
            <a:r>
              <a:rPr kumimoji="1" lang="ja-JP" altLang="en-US" dirty="0"/>
              <a:t>と</a:t>
            </a:r>
            <a:r>
              <a:rPr kumimoji="1" lang="en-US" altLang="ja-JP" dirty="0"/>
              <a:t>50Pa</a:t>
            </a:r>
            <a:r>
              <a:rPr kumimoji="1" lang="ja-JP" altLang="en-US" dirty="0"/>
              <a:t>である。少なすぎる。そのため、フィルター </a:t>
            </a:r>
            <a:r>
              <a:rPr kumimoji="1" lang="en-US" altLang="ja-JP" dirty="0"/>
              <a:t>(HEPA</a:t>
            </a:r>
            <a:r>
              <a:rPr kumimoji="1" lang="ja-JP" altLang="en-US" dirty="0"/>
              <a:t>、巾</a:t>
            </a:r>
            <a:r>
              <a:rPr kumimoji="1" lang="en-US" altLang="ja-JP" dirty="0"/>
              <a:t>305×</a:t>
            </a:r>
            <a:r>
              <a:rPr kumimoji="1" lang="ja-JP" altLang="en-US" dirty="0"/>
              <a:t>長さ</a:t>
            </a:r>
            <a:r>
              <a:rPr kumimoji="1" lang="en-US" altLang="ja-JP" dirty="0"/>
              <a:t>610×</a:t>
            </a:r>
            <a:r>
              <a:rPr kumimoji="1" lang="ja-JP" altLang="en-US" dirty="0"/>
              <a:t>高さ</a:t>
            </a:r>
            <a:r>
              <a:rPr kumimoji="1" lang="en-US" altLang="ja-JP" dirty="0"/>
              <a:t>150)</a:t>
            </a:r>
            <a:r>
              <a:rPr kumimoji="1" lang="ja-JP" altLang="en-US" dirty="0"/>
              <a:t>は、交換されるべきである。</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17</a:t>
            </a:fld>
            <a:endParaRPr kumimoji="1" lang="ja-JP" altLang="en-US"/>
          </a:p>
        </p:txBody>
      </p:sp>
    </p:spTree>
    <p:extLst>
      <p:ext uri="{BB962C8B-B14F-4D97-AF65-F5344CB8AC3E}">
        <p14:creationId xmlns:p14="http://schemas.microsoft.com/office/powerpoint/2010/main" val="1203565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 </a:t>
            </a:r>
            <a:r>
              <a:rPr kumimoji="1" lang="en-US" altLang="ja-JP" dirty="0"/>
              <a:t>– SFU1 (</a:t>
            </a:r>
            <a:r>
              <a:rPr kumimoji="1" lang="ja-JP" altLang="en-US" dirty="0"/>
              <a:t>給気フィルターユニット</a:t>
            </a:r>
            <a:r>
              <a:rPr kumimoji="1" lang="en-US" altLang="ja-JP" dirty="0"/>
              <a:t>)</a:t>
            </a:r>
          </a:p>
          <a:p>
            <a:r>
              <a:rPr kumimoji="1" lang="ja-JP" altLang="en-US" dirty="0"/>
              <a:t>・ 両方の</a:t>
            </a:r>
            <a:r>
              <a:rPr kumimoji="1" lang="en-US" altLang="ja-JP" dirty="0"/>
              <a:t>SFU1</a:t>
            </a:r>
            <a:r>
              <a:rPr kumimoji="1" lang="ja-JP" altLang="en-US" dirty="0"/>
              <a:t>のフレーム </a:t>
            </a:r>
            <a:r>
              <a:rPr kumimoji="1" lang="en-US" altLang="ja-JP" dirty="0"/>
              <a:t>{</a:t>
            </a:r>
            <a:r>
              <a:rPr kumimoji="1" lang="ja-JP" altLang="en-US" dirty="0"/>
              <a:t>枠</a:t>
            </a:r>
            <a:r>
              <a:rPr kumimoji="1" lang="en-US" altLang="ja-JP" dirty="0"/>
              <a:t>} </a:t>
            </a:r>
            <a:r>
              <a:rPr kumimoji="1" lang="ja-JP" altLang="en-US" dirty="0"/>
              <a:t>は、腐食により壊れている。理由は、断熱材が痛むか失われているからであり、その結果、結露が生じている。フレームは、交換されるべきである。</a:t>
            </a:r>
            <a:endParaRPr kumimoji="1" lang="en-US" altLang="ja-JP" dirty="0"/>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18</a:t>
            </a:fld>
            <a:endParaRPr kumimoji="1" lang="ja-JP" altLang="en-US"/>
          </a:p>
        </p:txBody>
      </p:sp>
    </p:spTree>
    <p:extLst>
      <p:ext uri="{BB962C8B-B14F-4D97-AF65-F5344CB8AC3E}">
        <p14:creationId xmlns:p14="http://schemas.microsoft.com/office/powerpoint/2010/main" val="1932776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 </a:t>
            </a:r>
            <a:r>
              <a:rPr kumimoji="1" lang="en-US" altLang="ja-JP" dirty="0"/>
              <a:t>– SFU2 (</a:t>
            </a:r>
            <a:r>
              <a:rPr kumimoji="1" lang="ja-JP" altLang="en-US" dirty="0"/>
              <a:t>給気フィルターユニット</a:t>
            </a:r>
            <a:r>
              <a:rPr kumimoji="1" lang="en-US" altLang="ja-JP" dirty="0"/>
              <a:t>)</a:t>
            </a:r>
          </a:p>
          <a:p>
            <a:r>
              <a:rPr kumimoji="1" lang="ja-JP" altLang="en-US" dirty="0"/>
              <a:t>・ </a:t>
            </a:r>
            <a:r>
              <a:rPr kumimoji="1" lang="en-US" altLang="ja-JP" dirty="0"/>
              <a:t>SFU2</a:t>
            </a:r>
            <a:r>
              <a:rPr kumimoji="1" lang="ja-JP" altLang="en-US" dirty="0"/>
              <a:t>は前室給気用である。</a:t>
            </a:r>
            <a:endParaRPr kumimoji="1" lang="en-US" altLang="ja-JP" dirty="0"/>
          </a:p>
          <a:p>
            <a:r>
              <a:rPr kumimoji="1" lang="ja-JP" altLang="en-US" dirty="0"/>
              <a:t>・ フィルター圧力損失は</a:t>
            </a:r>
            <a:r>
              <a:rPr kumimoji="1" lang="en-US" altLang="ja-JP" dirty="0"/>
              <a:t>20Pa</a:t>
            </a:r>
            <a:r>
              <a:rPr kumimoji="1" lang="ja-JP" altLang="en-US" dirty="0"/>
              <a:t>より小さい。少なすぎる。 </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19</a:t>
            </a:fld>
            <a:endParaRPr kumimoji="1" lang="ja-JP" altLang="en-US"/>
          </a:p>
        </p:txBody>
      </p:sp>
    </p:spTree>
    <p:extLst>
      <p:ext uri="{BB962C8B-B14F-4D97-AF65-F5344CB8AC3E}">
        <p14:creationId xmlns:p14="http://schemas.microsoft.com/office/powerpoint/2010/main" val="329617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概要</a:t>
            </a:r>
          </a:p>
          <a:p>
            <a:r>
              <a:rPr kumimoji="1" lang="ja-JP" altLang="en-US" dirty="0"/>
              <a:t>・ </a:t>
            </a:r>
            <a:r>
              <a:rPr kumimoji="1" lang="en-US" altLang="ja-JP" dirty="0"/>
              <a:t>1</a:t>
            </a:r>
            <a:r>
              <a:rPr kumimoji="1" lang="ja-JP" altLang="en-US" dirty="0"/>
              <a:t>次バリアーである、</a:t>
            </a:r>
            <a:r>
              <a:rPr kumimoji="1" lang="en-US" altLang="ja-JP" dirty="0"/>
              <a:t>BSC (</a:t>
            </a:r>
            <a:r>
              <a:rPr kumimoji="1" lang="ja-JP" altLang="en-US" dirty="0"/>
              <a:t>安全キャビネット</a:t>
            </a:r>
            <a:r>
              <a:rPr kumimoji="1" lang="en-US" altLang="ja-JP" dirty="0"/>
              <a:t>) </a:t>
            </a:r>
            <a:r>
              <a:rPr kumimoji="1" lang="ja-JP" altLang="en-US" dirty="0"/>
              <a:t>は順調に稼働している。</a:t>
            </a:r>
          </a:p>
          <a:p>
            <a:r>
              <a:rPr kumimoji="1" lang="ja-JP" altLang="en-US" dirty="0"/>
              <a:t>・ </a:t>
            </a:r>
            <a:r>
              <a:rPr kumimoji="1" lang="en-US" altLang="ja-JP" dirty="0"/>
              <a:t>2</a:t>
            </a:r>
            <a:r>
              <a:rPr kumimoji="1" lang="ja-JP" altLang="en-US" dirty="0"/>
              <a:t>次バリアーである、空調システムはかろうじて稼動している。</a:t>
            </a:r>
          </a:p>
          <a:p>
            <a:r>
              <a:rPr kumimoji="1" lang="ja-JP" altLang="en-US" dirty="0"/>
              <a:t>・ そのため、モバイル実験室は、現在使用できる。</a:t>
            </a:r>
          </a:p>
          <a:p>
            <a:r>
              <a:rPr kumimoji="1" lang="ja-JP" altLang="en-US" dirty="0"/>
              <a:t>・ しかし、多くの問題がある。それらは、できるだけ早く改善されるべきである。</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2</a:t>
            </a:fld>
            <a:endParaRPr kumimoji="1" lang="ja-JP" altLang="en-US"/>
          </a:p>
        </p:txBody>
      </p:sp>
    </p:spTree>
    <p:extLst>
      <p:ext uri="{BB962C8B-B14F-4D97-AF65-F5344CB8AC3E}">
        <p14:creationId xmlns:p14="http://schemas.microsoft.com/office/powerpoint/2010/main" val="970495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 </a:t>
            </a:r>
            <a:r>
              <a:rPr kumimoji="1" lang="en-US" altLang="ja-JP" dirty="0"/>
              <a:t>– EFU1 (</a:t>
            </a:r>
            <a:r>
              <a:rPr kumimoji="1" lang="ja-JP" altLang="en-US" dirty="0"/>
              <a:t>排気フィルターユニット</a:t>
            </a:r>
            <a:r>
              <a:rPr kumimoji="1" lang="en-US" altLang="ja-JP" dirty="0"/>
              <a:t>)</a:t>
            </a:r>
          </a:p>
          <a:p>
            <a:r>
              <a:rPr kumimoji="1" lang="ja-JP" altLang="en-US" dirty="0"/>
              <a:t>・ </a:t>
            </a:r>
            <a:r>
              <a:rPr kumimoji="1" lang="en-US" altLang="ja-JP" dirty="0"/>
              <a:t>EFU1</a:t>
            </a:r>
            <a:r>
              <a:rPr kumimoji="1" lang="ja-JP" altLang="en-US" dirty="0"/>
              <a:t>は実験室排気用である。</a:t>
            </a:r>
            <a:endParaRPr kumimoji="1" lang="en-US" altLang="ja-JP" dirty="0"/>
          </a:p>
          <a:p>
            <a:r>
              <a:rPr kumimoji="1" lang="ja-JP" altLang="en-US" dirty="0"/>
              <a:t>・ フィルター圧力損失はほぼ</a:t>
            </a:r>
            <a:r>
              <a:rPr kumimoji="1" lang="en-US" altLang="ja-JP" dirty="0"/>
              <a:t>0Pa</a:t>
            </a:r>
            <a:r>
              <a:rPr kumimoji="1" lang="ja-JP" altLang="en-US" dirty="0"/>
              <a:t>である。少なすぎる。</a:t>
            </a:r>
            <a:endParaRPr kumimoji="1" lang="en-US" altLang="ja-JP" dirty="0"/>
          </a:p>
          <a:p>
            <a:r>
              <a:rPr kumimoji="1" lang="ja-JP" altLang="en-US" dirty="0"/>
              <a:t>・ 理由は、実験室用の給気量が少なすぎるからと思われる。</a:t>
            </a:r>
          </a:p>
          <a:p>
            <a:r>
              <a:rPr kumimoji="1" lang="ja-JP" altLang="en-US" dirty="0"/>
              <a:t>・ </a:t>
            </a:r>
            <a:r>
              <a:rPr kumimoji="1" lang="en-US" altLang="ja-JP" dirty="0"/>
              <a:t>EFU1</a:t>
            </a:r>
            <a:r>
              <a:rPr kumimoji="1" lang="ja-JP" altLang="en-US" dirty="0"/>
              <a:t>のフィルター圧力損失は、給気量が変化していることを明確に示す。そのため、それは監視用に使える。</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20</a:t>
            </a:fld>
            <a:endParaRPr kumimoji="1" lang="ja-JP" altLang="en-US"/>
          </a:p>
        </p:txBody>
      </p:sp>
    </p:spTree>
    <p:extLst>
      <p:ext uri="{BB962C8B-B14F-4D97-AF65-F5344CB8AC3E}">
        <p14:creationId xmlns:p14="http://schemas.microsoft.com/office/powerpoint/2010/main" val="4237879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 </a:t>
            </a:r>
            <a:r>
              <a:rPr kumimoji="1" lang="en-US" altLang="ja-JP" dirty="0"/>
              <a:t>– EFU2 (</a:t>
            </a:r>
            <a:r>
              <a:rPr kumimoji="1" lang="ja-JP" altLang="en-US" dirty="0"/>
              <a:t>排気フィルターユニット</a:t>
            </a:r>
            <a:r>
              <a:rPr kumimoji="1" lang="en-US" altLang="ja-JP" dirty="0"/>
              <a:t>)</a:t>
            </a:r>
          </a:p>
          <a:p>
            <a:r>
              <a:rPr kumimoji="1" lang="ja-JP" altLang="en-US" dirty="0"/>
              <a:t>・ </a:t>
            </a:r>
            <a:r>
              <a:rPr kumimoji="1" lang="en-US" altLang="ja-JP" dirty="0"/>
              <a:t>EFU2</a:t>
            </a:r>
            <a:r>
              <a:rPr kumimoji="1" lang="ja-JP" altLang="en-US" dirty="0"/>
              <a:t>は前室排気用である。</a:t>
            </a:r>
            <a:endParaRPr kumimoji="1" lang="en-US" altLang="ja-JP" dirty="0"/>
          </a:p>
          <a:p>
            <a:r>
              <a:rPr kumimoji="1" lang="ja-JP" altLang="en-US" dirty="0"/>
              <a:t>・ フィルター圧力損失は</a:t>
            </a:r>
            <a:r>
              <a:rPr kumimoji="1" lang="en-US" altLang="ja-JP" dirty="0"/>
              <a:t>30Pa</a:t>
            </a:r>
            <a:r>
              <a:rPr kumimoji="1" lang="ja-JP" altLang="en-US" dirty="0"/>
              <a:t>である。</a:t>
            </a:r>
            <a:r>
              <a:rPr kumimoji="1" lang="en-US" altLang="ja-JP" dirty="0"/>
              <a:t>OK</a:t>
            </a:r>
            <a:r>
              <a:rPr kumimoji="1" lang="ja-JP" altLang="en-US" dirty="0"/>
              <a:t>。 </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21</a:t>
            </a:fld>
            <a:endParaRPr kumimoji="1" lang="ja-JP" altLang="en-US"/>
          </a:p>
        </p:txBody>
      </p:sp>
    </p:spTree>
    <p:extLst>
      <p:ext uri="{BB962C8B-B14F-4D97-AF65-F5344CB8AC3E}">
        <p14:creationId xmlns:p14="http://schemas.microsoft.com/office/powerpoint/2010/main" val="4141947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 </a:t>
            </a:r>
            <a:r>
              <a:rPr kumimoji="1" lang="en-US" altLang="ja-JP" dirty="0"/>
              <a:t>– EFU3 (</a:t>
            </a:r>
            <a:r>
              <a:rPr kumimoji="1" lang="ja-JP" altLang="en-US" dirty="0"/>
              <a:t>排気フィルターユニット</a:t>
            </a:r>
            <a:r>
              <a:rPr kumimoji="1" lang="en-US" altLang="ja-JP" dirty="0"/>
              <a:t>)</a:t>
            </a:r>
          </a:p>
          <a:p>
            <a:r>
              <a:rPr kumimoji="1" lang="ja-JP" altLang="en-US" dirty="0"/>
              <a:t>・ </a:t>
            </a:r>
            <a:r>
              <a:rPr kumimoji="1" lang="en-US" altLang="ja-JP" dirty="0"/>
              <a:t>EFU3</a:t>
            </a:r>
            <a:r>
              <a:rPr kumimoji="1" lang="ja-JP" altLang="en-US" dirty="0"/>
              <a:t>は</a:t>
            </a:r>
            <a:r>
              <a:rPr kumimoji="1" lang="en-US" altLang="ja-JP" dirty="0"/>
              <a:t>BSC</a:t>
            </a:r>
            <a:r>
              <a:rPr kumimoji="1" lang="ja-JP" altLang="en-US" dirty="0"/>
              <a:t>排気用である。</a:t>
            </a:r>
            <a:endParaRPr kumimoji="1" lang="en-US" altLang="ja-JP" dirty="0"/>
          </a:p>
          <a:p>
            <a:r>
              <a:rPr kumimoji="1" lang="ja-JP" altLang="en-US" dirty="0"/>
              <a:t>・ フィルター圧力損失は</a:t>
            </a:r>
            <a:r>
              <a:rPr kumimoji="1" lang="en-US" altLang="ja-JP" dirty="0"/>
              <a:t>60Pa</a:t>
            </a:r>
            <a:r>
              <a:rPr kumimoji="1" lang="ja-JP" altLang="en-US" dirty="0"/>
              <a:t>である。</a:t>
            </a:r>
            <a:r>
              <a:rPr kumimoji="1" lang="en-US" altLang="ja-JP" dirty="0"/>
              <a:t>OK</a:t>
            </a:r>
            <a:r>
              <a:rPr kumimoji="1" lang="ja-JP" altLang="en-US" dirty="0"/>
              <a:t>。</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22</a:t>
            </a:fld>
            <a:endParaRPr kumimoji="1" lang="ja-JP" altLang="en-US"/>
          </a:p>
        </p:txBody>
      </p:sp>
    </p:spTree>
    <p:extLst>
      <p:ext uri="{BB962C8B-B14F-4D97-AF65-F5344CB8AC3E}">
        <p14:creationId xmlns:p14="http://schemas.microsoft.com/office/powerpoint/2010/main" val="2495996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予備フィルター</a:t>
            </a:r>
            <a:endParaRPr kumimoji="1" lang="en-US" altLang="ja-JP" dirty="0"/>
          </a:p>
          <a:p>
            <a:r>
              <a:rPr kumimoji="1" lang="ja-JP" altLang="en-US" dirty="0"/>
              <a:t>・ 一部の予備の給気フィルター </a:t>
            </a:r>
            <a:r>
              <a:rPr kumimoji="1" lang="en-US" altLang="ja-JP" dirty="0"/>
              <a:t>(PFU</a:t>
            </a:r>
            <a:r>
              <a:rPr kumimoji="1" lang="ja-JP" altLang="en-US" dirty="0"/>
              <a:t>用のラフフィルターと中性能フィルター、</a:t>
            </a:r>
            <a:r>
              <a:rPr kumimoji="1" lang="en-US" altLang="ja-JP" dirty="0"/>
              <a:t>SFU2</a:t>
            </a:r>
            <a:r>
              <a:rPr kumimoji="1" lang="ja-JP" altLang="en-US" dirty="0"/>
              <a:t>用の</a:t>
            </a:r>
            <a:r>
              <a:rPr kumimoji="1" lang="en-US" altLang="ja-JP" dirty="0"/>
              <a:t>HEPA</a:t>
            </a:r>
            <a:r>
              <a:rPr kumimoji="1" lang="ja-JP" altLang="en-US" dirty="0"/>
              <a:t>フィルター</a:t>
            </a:r>
            <a:r>
              <a:rPr kumimoji="1" lang="en-US" altLang="ja-JP" dirty="0"/>
              <a:t>)</a:t>
            </a:r>
            <a:r>
              <a:rPr kumimoji="1" lang="ja-JP" altLang="en-US" dirty="0"/>
              <a:t>は、保管されている。</a:t>
            </a:r>
            <a:endParaRPr kumimoji="1" lang="en-US" altLang="ja-JP" dirty="0"/>
          </a:p>
          <a:p>
            <a:r>
              <a:rPr kumimoji="1" lang="ja-JP" altLang="en-US" dirty="0"/>
              <a:t>・ しかし、</a:t>
            </a:r>
            <a:r>
              <a:rPr kumimoji="1" lang="en-US" altLang="ja-JP" dirty="0"/>
              <a:t>SFU1</a:t>
            </a:r>
            <a:r>
              <a:rPr kumimoji="1" lang="ja-JP" altLang="en-US" dirty="0"/>
              <a:t>用の</a:t>
            </a:r>
            <a:r>
              <a:rPr kumimoji="1" lang="en-US" altLang="ja-JP" dirty="0"/>
              <a:t>HEPA</a:t>
            </a:r>
            <a:r>
              <a:rPr kumimoji="1" lang="ja-JP" altLang="en-US" dirty="0"/>
              <a:t>フィルターは保管されていない。</a:t>
            </a:r>
            <a:r>
              <a:rPr kumimoji="1" lang="en-US" altLang="ja-JP" dirty="0"/>
              <a:t>SFU1</a:t>
            </a:r>
            <a:r>
              <a:rPr kumimoji="1" lang="ja-JP" altLang="en-US" dirty="0"/>
              <a:t>のフィルターは、すぐに交換されるべきである。</a:t>
            </a:r>
            <a:endParaRPr kumimoji="1" lang="en-US" altLang="ja-JP" dirty="0"/>
          </a:p>
          <a:p>
            <a:r>
              <a:rPr kumimoji="1" lang="ja-JP" altLang="en-US" dirty="0"/>
              <a:t>・ 予備の排気フィルターは保管されていない。</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23</a:t>
            </a:fld>
            <a:endParaRPr kumimoji="1" lang="ja-JP" altLang="en-US"/>
          </a:p>
        </p:txBody>
      </p:sp>
    </p:spTree>
    <p:extLst>
      <p:ext uri="{BB962C8B-B14F-4D97-AF65-F5344CB8AC3E}">
        <p14:creationId xmlns:p14="http://schemas.microsoft.com/office/powerpoint/2010/main" val="3306532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実験室壁用のエアポンプ</a:t>
            </a:r>
            <a:endParaRPr kumimoji="1" lang="en-US" altLang="ja-JP" dirty="0"/>
          </a:p>
          <a:p>
            <a:r>
              <a:rPr kumimoji="1" lang="ja-JP" altLang="en-US" dirty="0"/>
              <a:t>・実験室壁用のエアポンプは、まだ稼働している。しかし、実験室壁の圧力はすぐに減少する。そのため、実験室壁または実験室壁とポンプの間のチューブは、漏れがある。漏れ点検が必要である。</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24</a:t>
            </a:fld>
            <a:endParaRPr kumimoji="1" lang="ja-JP" altLang="en-US"/>
          </a:p>
        </p:txBody>
      </p:sp>
    </p:spTree>
    <p:extLst>
      <p:ext uri="{BB962C8B-B14F-4D97-AF65-F5344CB8AC3E}">
        <p14:creationId xmlns:p14="http://schemas.microsoft.com/office/powerpoint/2010/main" val="3349930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制御盤</a:t>
            </a:r>
            <a:endParaRPr kumimoji="1" lang="en-US" altLang="ja-JP" dirty="0"/>
          </a:p>
          <a:p>
            <a:r>
              <a:rPr kumimoji="1" lang="ja-JP" altLang="en-US" dirty="0"/>
              <a:t>・ 機械室内の制御盤上の多くのランプが壊れている。</a:t>
            </a:r>
            <a:endParaRPr kumimoji="1" lang="en-US" altLang="ja-JP" dirty="0"/>
          </a:p>
          <a:p>
            <a:r>
              <a:rPr kumimoji="1" lang="ja-JP" altLang="en-US" dirty="0"/>
              <a:t>・ 予備のランプは見当たらない。</a:t>
            </a:r>
            <a:endParaRPr kumimoji="1" lang="en-US" altLang="ja-JP" dirty="0"/>
          </a:p>
          <a:p>
            <a:r>
              <a:rPr kumimoji="1" lang="ja-JP" altLang="en-US" dirty="0"/>
              <a:t>・ また、ランプケースは、経年によりもろくなっている。</a:t>
            </a:r>
            <a:endParaRPr kumimoji="1" lang="en-US" altLang="ja-JP" dirty="0"/>
          </a:p>
          <a:p>
            <a:r>
              <a:rPr kumimoji="1" lang="ja-JP" altLang="en-US" dirty="0"/>
              <a:t>・ そのため、ランプは、</a:t>
            </a:r>
            <a:r>
              <a:rPr kumimoji="1" lang="en-US" altLang="ja-JP" dirty="0"/>
              <a:t>LED</a:t>
            </a:r>
            <a:r>
              <a:rPr kumimoji="1" lang="ja-JP" altLang="en-US" dirty="0"/>
              <a:t>タイプへ交換されるほうが良い。</a:t>
            </a:r>
          </a:p>
          <a:p>
            <a:endParaRPr kumimoji="1" lang="ja-JP" altLang="en-US" dirty="0"/>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25</a:t>
            </a:fld>
            <a:endParaRPr kumimoji="1" lang="ja-JP" altLang="en-US"/>
          </a:p>
        </p:txBody>
      </p:sp>
    </p:spTree>
    <p:extLst>
      <p:ext uri="{BB962C8B-B14F-4D97-AF65-F5344CB8AC3E}">
        <p14:creationId xmlns:p14="http://schemas.microsoft.com/office/powerpoint/2010/main" val="3648574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制御器</a:t>
            </a:r>
            <a:endParaRPr kumimoji="1" lang="en-US" altLang="ja-JP" dirty="0"/>
          </a:p>
          <a:p>
            <a:r>
              <a:rPr kumimoji="1" lang="ja-JP" altLang="en-US" dirty="0"/>
              <a:t>・ 圧力計と圧力センサーは、まだ稼働している。しかし、温度センサーと湿度センサーは壊れているかもしれない。それらは清掃または、修理、交換されるべきである。</a:t>
            </a:r>
            <a:endParaRPr kumimoji="1" lang="en-US" altLang="ja-JP" dirty="0"/>
          </a:p>
          <a:p>
            <a:r>
              <a:rPr kumimoji="1" lang="ja-JP" altLang="en-US" dirty="0"/>
              <a:t>・ 制御器は、まだ稼働している。しかし、それらの一部のモニターは壊れている。それらは、修理または交換されるべきである。</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26</a:t>
            </a:fld>
            <a:endParaRPr kumimoji="1" lang="ja-JP" altLang="en-US"/>
          </a:p>
        </p:txBody>
      </p:sp>
    </p:spTree>
    <p:extLst>
      <p:ext uri="{BB962C8B-B14F-4D97-AF65-F5344CB8AC3E}">
        <p14:creationId xmlns:p14="http://schemas.microsoft.com/office/powerpoint/2010/main" val="217748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機械室内の他の機器</a:t>
            </a:r>
            <a:endParaRPr kumimoji="1" lang="en-US" altLang="ja-JP" dirty="0"/>
          </a:p>
          <a:p>
            <a:r>
              <a:rPr kumimoji="1" lang="ja-JP" altLang="en-US" dirty="0"/>
              <a:t>・ 変圧器と分電盤、</a:t>
            </a:r>
            <a:r>
              <a:rPr kumimoji="1" lang="en-US" altLang="ja-JP" dirty="0"/>
              <a:t>CAV (</a:t>
            </a:r>
            <a:r>
              <a:rPr kumimoji="1" lang="ja-JP" altLang="en-US" dirty="0"/>
              <a:t>定風量装置</a:t>
            </a:r>
            <a:r>
              <a:rPr kumimoji="1" lang="en-US" altLang="ja-JP" dirty="0"/>
              <a:t>)</a:t>
            </a:r>
            <a:r>
              <a:rPr kumimoji="1" lang="ja-JP" altLang="en-US" dirty="0"/>
              <a:t>、モーターダンパーは、機械室内にある。</a:t>
            </a:r>
            <a:endParaRPr kumimoji="1" lang="en-US" altLang="ja-JP" dirty="0"/>
          </a:p>
          <a:p>
            <a:r>
              <a:rPr kumimoji="1" lang="ja-JP" altLang="en-US" dirty="0"/>
              <a:t>・ 全ての機器は稼働していると思われる。 </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27</a:t>
            </a:fld>
            <a:endParaRPr kumimoji="1" lang="ja-JP" altLang="en-US"/>
          </a:p>
        </p:txBody>
      </p:sp>
    </p:spTree>
    <p:extLst>
      <p:ext uri="{BB962C8B-B14F-4D97-AF65-F5344CB8AC3E}">
        <p14:creationId xmlns:p14="http://schemas.microsoft.com/office/powerpoint/2010/main" val="100914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a:t>
            </a:r>
          </a:p>
          <a:p>
            <a:r>
              <a:rPr kumimoji="1" lang="ja-JP" altLang="en-US" dirty="0"/>
              <a:t>・ モバイル実験室は、今、使用できる。　・ しかし、上記のように多くの問題がある。それらはできるだけすぐに改善されるべきである。</a:t>
            </a:r>
            <a:endParaRPr kumimoji="1" lang="en-US" altLang="ja-JP" dirty="0"/>
          </a:p>
          <a:p>
            <a:r>
              <a:rPr kumimoji="1" lang="ja-JP" altLang="en-US" dirty="0"/>
              <a:t>・ 推奨として、メンテナンス </a:t>
            </a:r>
            <a:r>
              <a:rPr kumimoji="1" lang="en-US" altLang="ja-JP" dirty="0"/>
              <a:t>{</a:t>
            </a:r>
            <a:r>
              <a:rPr kumimoji="1" lang="ja-JP" altLang="en-US" dirty="0"/>
              <a:t>維持管理</a:t>
            </a:r>
            <a:r>
              <a:rPr kumimoji="1" lang="en-US" altLang="ja-JP" dirty="0"/>
              <a:t>} </a:t>
            </a:r>
            <a:r>
              <a:rPr kumimoji="1" lang="ja-JP" altLang="en-US" dirty="0"/>
              <a:t>は、十分ではなく、そのため、改善されるべきである。</a:t>
            </a:r>
            <a:endParaRPr kumimoji="1" lang="en-US" altLang="ja-JP" dirty="0"/>
          </a:p>
          <a:p>
            <a:r>
              <a:rPr kumimoji="1" lang="ja-JP" altLang="en-US" dirty="0"/>
              <a:t>・ 日本の</a:t>
            </a:r>
            <a:r>
              <a:rPr kumimoji="1" lang="en-US" altLang="ja-JP" dirty="0"/>
              <a:t>4S</a:t>
            </a:r>
            <a:r>
              <a:rPr kumimoji="1" lang="ja-JP" altLang="en-US" dirty="0"/>
              <a:t>理論は改善にも有効である。</a:t>
            </a:r>
            <a:r>
              <a:rPr kumimoji="1" lang="en-US" altLang="ja-JP" dirty="0"/>
              <a:t>4S</a:t>
            </a:r>
            <a:r>
              <a:rPr kumimoji="1" lang="ja-JP" altLang="en-US" dirty="0"/>
              <a:t>は、整理</a:t>
            </a:r>
            <a:r>
              <a:rPr kumimoji="1" lang="en-US" altLang="ja-JP" dirty="0"/>
              <a:t>/ </a:t>
            </a:r>
            <a:r>
              <a:rPr kumimoji="1" lang="ja-JP" altLang="en-US" dirty="0"/>
              <a:t>不要な物を棄てる、整頓</a:t>
            </a:r>
            <a:r>
              <a:rPr kumimoji="1" lang="en-US" altLang="ja-JP" dirty="0"/>
              <a:t>/ </a:t>
            </a:r>
            <a:r>
              <a:rPr kumimoji="1" lang="ja-JP" altLang="en-US" dirty="0"/>
              <a:t>見栄えよく物を置く、清潔</a:t>
            </a:r>
            <a:r>
              <a:rPr kumimoji="1" lang="en-US" altLang="ja-JP" dirty="0"/>
              <a:t>/ </a:t>
            </a:r>
            <a:r>
              <a:rPr kumimoji="1" lang="ja-JP" altLang="en-US" dirty="0"/>
              <a:t>汚れた場所をきれいにする、清掃</a:t>
            </a:r>
            <a:r>
              <a:rPr kumimoji="1" lang="en-US" altLang="ja-JP" dirty="0"/>
              <a:t>/ </a:t>
            </a:r>
            <a:r>
              <a:rPr kumimoji="1" lang="ja-JP" altLang="en-US" dirty="0"/>
              <a:t>きれいさを守る。</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28</a:t>
            </a:fld>
            <a:endParaRPr kumimoji="1" lang="ja-JP" altLang="en-US"/>
          </a:p>
        </p:txBody>
      </p:sp>
    </p:spTree>
    <p:extLst>
      <p:ext uri="{BB962C8B-B14F-4D97-AF65-F5344CB8AC3E}">
        <p14:creationId xmlns:p14="http://schemas.microsoft.com/office/powerpoint/2010/main" val="22747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記録計</a:t>
            </a:r>
          </a:p>
          <a:p>
            <a:r>
              <a:rPr kumimoji="1" lang="ja-JP" altLang="en-US" dirty="0"/>
              <a:t>・ 準備室内の記録計は稼働していなかった。なぜなら、その</a:t>
            </a:r>
            <a:r>
              <a:rPr kumimoji="1" lang="en-US" altLang="ja-JP" dirty="0"/>
              <a:t>UPS (</a:t>
            </a:r>
            <a:r>
              <a:rPr kumimoji="1" lang="ja-JP" altLang="en-US" dirty="0"/>
              <a:t>無停電電源</a:t>
            </a:r>
            <a:r>
              <a:rPr kumimoji="1" lang="en-US" altLang="ja-JP" dirty="0"/>
              <a:t>)</a:t>
            </a:r>
            <a:r>
              <a:rPr kumimoji="1" lang="ja-JP" altLang="en-US" dirty="0"/>
              <a:t>が壊れていたから。応急処置として、</a:t>
            </a:r>
            <a:r>
              <a:rPr kumimoji="1" lang="en-US" altLang="ja-JP" dirty="0"/>
              <a:t>UPS</a:t>
            </a:r>
            <a:r>
              <a:rPr kumimoji="1" lang="ja-JP" altLang="en-US" dirty="0"/>
              <a:t>は撤去され、電源は直接に接続された。そして、記録計は稼働を始めた。しかし、</a:t>
            </a:r>
            <a:r>
              <a:rPr kumimoji="1" lang="en-US" altLang="ja-JP" dirty="0"/>
              <a:t>UPS (100V)</a:t>
            </a:r>
            <a:r>
              <a:rPr kumimoji="1" lang="ja-JP" altLang="en-US" dirty="0"/>
              <a:t>は交換されるべきである。</a:t>
            </a:r>
          </a:p>
          <a:p>
            <a:r>
              <a:rPr kumimoji="1" lang="ja-JP" altLang="en-US" dirty="0"/>
              <a:t>・ 用紙がなかった。また、予備の用紙と予備のインクは見当たらなかった。</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3</a:t>
            </a:fld>
            <a:endParaRPr kumimoji="1" lang="ja-JP" altLang="en-US"/>
          </a:p>
        </p:txBody>
      </p:sp>
    </p:spTree>
    <p:extLst>
      <p:ext uri="{BB962C8B-B14F-4D97-AF65-F5344CB8AC3E}">
        <p14:creationId xmlns:p14="http://schemas.microsoft.com/office/powerpoint/2010/main" val="47781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照明器具</a:t>
            </a:r>
          </a:p>
          <a:p>
            <a:r>
              <a:rPr kumimoji="1" lang="ja-JP" altLang="en-US" dirty="0"/>
              <a:t>・ 前室内と実験室内の</a:t>
            </a:r>
            <a:r>
              <a:rPr kumimoji="1" lang="en-US" altLang="ja-JP" dirty="0"/>
              <a:t>2</a:t>
            </a:r>
            <a:r>
              <a:rPr kumimoji="1" lang="ja-JP" altLang="en-US" dirty="0"/>
              <a:t>つの非常灯は、ランプがなかった　</a:t>
            </a:r>
            <a:r>
              <a:rPr kumimoji="1" lang="en-US" altLang="ja-JP" dirty="0"/>
              <a:t>(100V, 10w, </a:t>
            </a:r>
            <a:r>
              <a:rPr kumimoji="1" lang="ja-JP" altLang="en-US" dirty="0"/>
              <a:t>蛍光</a:t>
            </a:r>
            <a:r>
              <a:rPr kumimoji="1" lang="en-US" altLang="ja-JP" dirty="0"/>
              <a:t>)</a:t>
            </a:r>
            <a:r>
              <a:rPr kumimoji="1" lang="ja-JP" altLang="en-US" dirty="0"/>
              <a:t>。そのため、新しいランプが設置されるべきである。</a:t>
            </a:r>
          </a:p>
          <a:p>
            <a:r>
              <a:rPr kumimoji="1" lang="ja-JP" altLang="en-US" dirty="0"/>
              <a:t>・ そのバッテリー </a:t>
            </a:r>
            <a:r>
              <a:rPr kumimoji="1" lang="en-US" altLang="ja-JP" dirty="0"/>
              <a:t>{</a:t>
            </a:r>
            <a:r>
              <a:rPr kumimoji="1" lang="ja-JP" altLang="en-US" dirty="0"/>
              <a:t>電池</a:t>
            </a:r>
            <a:r>
              <a:rPr kumimoji="1" lang="en-US" altLang="ja-JP" dirty="0"/>
              <a:t>} </a:t>
            </a:r>
            <a:r>
              <a:rPr kumimoji="1" lang="ja-JP" altLang="en-US" dirty="0"/>
              <a:t>はテストできなかった。なぜなら、ランプがなかったから。</a:t>
            </a:r>
          </a:p>
          <a:p>
            <a:r>
              <a:rPr kumimoji="1" lang="ja-JP" altLang="en-US" dirty="0"/>
              <a:t>・前室内、実験室内、機械室内の他の照明は稼働している。しかし、予備のランプは見当たらなかった。</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4</a:t>
            </a:fld>
            <a:endParaRPr kumimoji="1" lang="ja-JP" altLang="en-US"/>
          </a:p>
        </p:txBody>
      </p:sp>
    </p:spTree>
    <p:extLst>
      <p:ext uri="{BB962C8B-B14F-4D97-AF65-F5344CB8AC3E}">
        <p14:creationId xmlns:p14="http://schemas.microsoft.com/office/powerpoint/2010/main" val="3966245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UV</a:t>
            </a:r>
            <a:r>
              <a:rPr kumimoji="1" lang="ja-JP" altLang="en-US" dirty="0"/>
              <a:t>ランプ</a:t>
            </a:r>
          </a:p>
          <a:p>
            <a:r>
              <a:rPr kumimoji="1" lang="ja-JP" altLang="en-US" dirty="0"/>
              <a:t>・ 前室内、実験室内、パスボックス内、</a:t>
            </a:r>
            <a:r>
              <a:rPr kumimoji="1" lang="en-US" altLang="ja-JP" dirty="0"/>
              <a:t>BSC</a:t>
            </a:r>
            <a:r>
              <a:rPr kumimoji="1" lang="ja-JP" altLang="en-US" dirty="0"/>
              <a:t>内の</a:t>
            </a:r>
            <a:r>
              <a:rPr kumimoji="1" lang="en-US" altLang="ja-JP" dirty="0"/>
              <a:t>5</a:t>
            </a:r>
            <a:r>
              <a:rPr kumimoji="1" lang="ja-JP" altLang="en-US" dirty="0"/>
              <a:t>つの</a:t>
            </a:r>
            <a:r>
              <a:rPr kumimoji="1" lang="en-US" altLang="ja-JP" dirty="0"/>
              <a:t>UV</a:t>
            </a:r>
            <a:r>
              <a:rPr kumimoji="1" lang="ja-JP" altLang="en-US" dirty="0"/>
              <a:t>ランプは、まだ稼働している。しかし、その強度が測定されるべきであり、必要ならば交換されるべきである。</a:t>
            </a:r>
          </a:p>
          <a:p>
            <a:r>
              <a:rPr kumimoji="1" lang="ja-JP" altLang="en-US" dirty="0"/>
              <a:t>・ 予備のランプは見当たらなかった。</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5</a:t>
            </a:fld>
            <a:endParaRPr kumimoji="1" lang="ja-JP" altLang="en-US"/>
          </a:p>
        </p:txBody>
      </p:sp>
    </p:spTree>
    <p:extLst>
      <p:ext uri="{BB962C8B-B14F-4D97-AF65-F5344CB8AC3E}">
        <p14:creationId xmlns:p14="http://schemas.microsoft.com/office/powerpoint/2010/main" val="420192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内線電話</a:t>
            </a:r>
          </a:p>
          <a:p>
            <a:r>
              <a:rPr kumimoji="1" lang="ja-JP" altLang="en-US" dirty="0"/>
              <a:t>・ 前室と実験室間、準備室と実験室間の内線電話は、まだ稼働している。</a:t>
            </a:r>
          </a:p>
          <a:p>
            <a:r>
              <a:rPr kumimoji="1" lang="ja-JP" altLang="en-US" dirty="0"/>
              <a:t>・ ビジュアルモニター上のイメージは明瞭である。</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6</a:t>
            </a:fld>
            <a:endParaRPr kumimoji="1" lang="ja-JP" altLang="en-US"/>
          </a:p>
        </p:txBody>
      </p:sp>
    </p:spTree>
    <p:extLst>
      <p:ext uri="{BB962C8B-B14F-4D97-AF65-F5344CB8AC3E}">
        <p14:creationId xmlns:p14="http://schemas.microsoft.com/office/powerpoint/2010/main" val="62796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パスボックス</a:t>
            </a:r>
          </a:p>
          <a:p>
            <a:r>
              <a:rPr kumimoji="1" lang="ja-JP" altLang="en-US" dirty="0"/>
              <a:t>・ 前室と実験室間のパスボックスは、インターロック機能も含めてまだ稼働している。</a:t>
            </a:r>
          </a:p>
          <a:p>
            <a:r>
              <a:rPr kumimoji="1" lang="ja-JP" altLang="en-US" dirty="0"/>
              <a:t>・ その扉上のガスケットは破損していない。しかし、予備のガスケットは見当たらなかった。</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7</a:t>
            </a:fld>
            <a:endParaRPr kumimoji="1" lang="ja-JP" altLang="en-US"/>
          </a:p>
        </p:txBody>
      </p:sp>
    </p:spTree>
    <p:extLst>
      <p:ext uri="{BB962C8B-B14F-4D97-AF65-F5344CB8AC3E}">
        <p14:creationId xmlns:p14="http://schemas.microsoft.com/office/powerpoint/2010/main" val="213121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酸素モニター </a:t>
            </a:r>
            <a:r>
              <a:rPr kumimoji="1" lang="en-US" altLang="ja-JP" dirty="0"/>
              <a:t>{</a:t>
            </a:r>
            <a:r>
              <a:rPr kumimoji="1" lang="ja-JP" altLang="en-US" dirty="0"/>
              <a:t>検知器</a:t>
            </a:r>
            <a:r>
              <a:rPr kumimoji="1" lang="en-US" altLang="ja-JP" dirty="0"/>
              <a:t>}</a:t>
            </a:r>
          </a:p>
          <a:p>
            <a:r>
              <a:rPr kumimoji="1" lang="ja-JP" altLang="en-US" dirty="0"/>
              <a:t>・ 酸素モニターは順調に稼働していない。通常の空気の酸素濃度は</a:t>
            </a:r>
            <a:r>
              <a:rPr kumimoji="1" lang="en-US" altLang="ja-JP" dirty="0"/>
              <a:t>18%</a:t>
            </a:r>
            <a:r>
              <a:rPr kumimoji="1" lang="ja-JP" altLang="en-US" dirty="0"/>
              <a:t>以上である。しかし、モニターは</a:t>
            </a:r>
            <a:r>
              <a:rPr kumimoji="1" lang="en-US" altLang="ja-JP" dirty="0"/>
              <a:t>12%</a:t>
            </a:r>
            <a:r>
              <a:rPr kumimoji="1" lang="ja-JP" altLang="en-US" dirty="0"/>
              <a:t>を示し、アラーム　</a:t>
            </a:r>
            <a:r>
              <a:rPr kumimoji="1" lang="en-US" altLang="ja-JP" dirty="0"/>
              <a:t>{</a:t>
            </a:r>
            <a:r>
              <a:rPr kumimoji="1" lang="ja-JP" altLang="en-US" dirty="0"/>
              <a:t>警報</a:t>
            </a:r>
            <a:r>
              <a:rPr kumimoji="1" lang="en-US" altLang="ja-JP" dirty="0"/>
              <a:t>} </a:t>
            </a:r>
            <a:r>
              <a:rPr kumimoji="1" lang="ja-JP" altLang="en-US" dirty="0"/>
              <a:t>が発生している。</a:t>
            </a:r>
          </a:p>
          <a:p>
            <a:r>
              <a:rPr kumimoji="1" lang="ja-JP" altLang="en-US" dirty="0"/>
              <a:t>・ 酸素モニターの感度は、経年により減少する。調整または交換が必要である。</a:t>
            </a:r>
          </a:p>
          <a:p>
            <a:r>
              <a:rPr kumimoji="1" lang="ja-JP" altLang="en-US" dirty="0"/>
              <a:t>・ 酸素モニターは、</a:t>
            </a:r>
            <a:r>
              <a:rPr kumimoji="1" lang="en-US" altLang="ja-JP" dirty="0"/>
              <a:t>CO2</a:t>
            </a:r>
            <a:r>
              <a:rPr kumimoji="1" lang="ja-JP" altLang="en-US" dirty="0"/>
              <a:t>ガスボンベまたは</a:t>
            </a:r>
            <a:r>
              <a:rPr kumimoji="1" lang="en-US" altLang="ja-JP" dirty="0"/>
              <a:t>CO2</a:t>
            </a:r>
            <a:r>
              <a:rPr kumimoji="1" lang="ja-JP" altLang="en-US" dirty="0"/>
              <a:t>インキュベーター </a:t>
            </a:r>
            <a:r>
              <a:rPr kumimoji="1" lang="en-US" altLang="ja-JP" dirty="0"/>
              <a:t>{</a:t>
            </a:r>
            <a:r>
              <a:rPr kumimoji="1" lang="ja-JP" altLang="en-US" dirty="0"/>
              <a:t>ふ卵器</a:t>
            </a:r>
            <a:r>
              <a:rPr kumimoji="1" lang="en-US" altLang="ja-JP" dirty="0"/>
              <a:t>} </a:t>
            </a:r>
            <a:r>
              <a:rPr kumimoji="1" lang="ja-JP" altLang="en-US" dirty="0"/>
              <a:t>からのガスの漏れを発見するために設置された。</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8</a:t>
            </a:fld>
            <a:endParaRPr kumimoji="1" lang="ja-JP" altLang="en-US"/>
          </a:p>
        </p:txBody>
      </p:sp>
    </p:spTree>
    <p:extLst>
      <p:ext uri="{BB962C8B-B14F-4D97-AF65-F5344CB8AC3E}">
        <p14:creationId xmlns:p14="http://schemas.microsoft.com/office/powerpoint/2010/main" val="76226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詳細 </a:t>
            </a:r>
            <a:r>
              <a:rPr kumimoji="1" lang="en-US" altLang="ja-JP" dirty="0"/>
              <a:t>– </a:t>
            </a:r>
            <a:r>
              <a:rPr kumimoji="1" lang="ja-JP" altLang="en-US" dirty="0"/>
              <a:t>オートクレーブ　</a:t>
            </a:r>
            <a:r>
              <a:rPr kumimoji="1" lang="en-US" altLang="ja-JP" dirty="0"/>
              <a:t>{</a:t>
            </a:r>
            <a:r>
              <a:rPr kumimoji="1" lang="ja-JP" altLang="en-US" dirty="0"/>
              <a:t>蒸気滅菌器</a:t>
            </a:r>
            <a:r>
              <a:rPr kumimoji="1" lang="en-US" altLang="ja-JP" dirty="0"/>
              <a:t>}</a:t>
            </a:r>
          </a:p>
          <a:p>
            <a:r>
              <a:rPr kumimoji="1" lang="ja-JP" altLang="en-US" dirty="0"/>
              <a:t>・ オートクレーブは、最も重要な機器の一つである。</a:t>
            </a:r>
          </a:p>
          <a:p>
            <a:r>
              <a:rPr kumimoji="1" lang="ja-JP" altLang="en-US" dirty="0"/>
              <a:t>・ 実験室内のオートクレーブは、まだ稼働していると思われる。</a:t>
            </a:r>
          </a:p>
          <a:p>
            <a:r>
              <a:rPr kumimoji="1" lang="ja-JP" altLang="en-US" dirty="0"/>
              <a:t>・ オートクレーブは</a:t>
            </a:r>
            <a:r>
              <a:rPr kumimoji="1" lang="en-US" altLang="ja-JP" dirty="0"/>
              <a:t>2018</a:t>
            </a:r>
            <a:r>
              <a:rPr kumimoji="1" lang="ja-JP" altLang="en-US" dirty="0"/>
              <a:t>年に点検された。</a:t>
            </a:r>
          </a:p>
        </p:txBody>
      </p:sp>
      <p:sp>
        <p:nvSpPr>
          <p:cNvPr id="4" name="スライド番号プレースホルダー 3"/>
          <p:cNvSpPr>
            <a:spLocks noGrp="1"/>
          </p:cNvSpPr>
          <p:nvPr>
            <p:ph type="sldNum" sz="quarter" idx="5"/>
          </p:nvPr>
        </p:nvSpPr>
        <p:spPr/>
        <p:txBody>
          <a:bodyPr/>
          <a:lstStyle/>
          <a:p>
            <a:fld id="{C438F0EA-C0C6-4545-A0A0-8C5C3782CCDB}" type="slidenum">
              <a:rPr kumimoji="1" lang="ja-JP" altLang="en-US" smtClean="0"/>
              <a:t>9</a:t>
            </a:fld>
            <a:endParaRPr kumimoji="1" lang="ja-JP" altLang="en-US"/>
          </a:p>
        </p:txBody>
      </p:sp>
    </p:spTree>
    <p:extLst>
      <p:ext uri="{BB962C8B-B14F-4D97-AF65-F5344CB8AC3E}">
        <p14:creationId xmlns:p14="http://schemas.microsoft.com/office/powerpoint/2010/main" val="173199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ja-JP" altLang="en-US"/>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C79C5D-2A6F-F04D-97DA-BEF2467B64E4}"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FA1846-DA80-1C48-A609-854EA85C59AD}"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ja-JP" altLang="en-US"/>
              <a:t>マスター タイトルの書式設定</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ja-JP" altLang="en-US"/>
              <a:t>マスター テキストの書式設定</a:t>
            </a:r>
          </a:p>
        </p:txBody>
      </p:sp>
      <p:sp>
        <p:nvSpPr>
          <p:cNvPr id="2" name="Date Placeholder 1"/>
          <p:cNvSpPr>
            <a:spLocks noGrp="1"/>
          </p:cNvSpPr>
          <p:nvPr>
            <p:ph type="dt" sz="half" idx="10"/>
          </p:nvPr>
        </p:nvSpPr>
        <p:spPr/>
        <p:txBody>
          <a:bodyPr/>
          <a:lstStyle/>
          <a:p>
            <a:fld id="{FBF54567-0DE4-3F47-BF90-CB84690072F9}" type="datetimeFigureOut">
              <a:rPr lang="en-US" dirty="0"/>
              <a:pPr/>
              <a:t>12/26/2023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FA1846-DA80-1C48-A609-854EA85C59AD}"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DF5E60-9974-AC48-9591-99C2BB44B7CF}"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ja-JP" altLang="en-US"/>
              <a:t>マスター タイトルの書式設定</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12/26/2023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12/26/2023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kumimoji="1" sz="4000" b="1" kern="1200">
          <a:solidFill>
            <a:srgbClr val="FEFEFE"/>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B0C0CE-8F63-4D6B-9CB6-67BF01FC64D3}"/>
              </a:ext>
            </a:extLst>
          </p:cNvPr>
          <p:cNvSpPr>
            <a:spLocks noGrp="1"/>
          </p:cNvSpPr>
          <p:nvPr>
            <p:ph type="ctrTitle"/>
          </p:nvPr>
        </p:nvSpPr>
        <p:spPr/>
        <p:txBody>
          <a:bodyPr/>
          <a:lstStyle/>
          <a:p>
            <a:r>
              <a:rPr kumimoji="1" lang="en-US" altLang="ja-JP" sz="6400" dirty="0">
                <a:latin typeface="ＭＳ ゴシック" panose="020B0609070205080204" pitchFamily="49" charset="-128"/>
                <a:ea typeface="ＭＳ ゴシック" panose="020B0609070205080204" pitchFamily="49" charset="-128"/>
              </a:rPr>
              <a:t>Inspection of Mobile BSL3 Lab in PIHCMC</a:t>
            </a:r>
            <a:endParaRPr kumimoji="1" lang="ja-JP" altLang="en-US" sz="6400" dirty="0">
              <a:latin typeface="ＭＳ ゴシック" panose="020B0609070205080204" pitchFamily="49" charset="-128"/>
              <a:ea typeface="ＭＳ ゴシック" panose="020B0609070205080204" pitchFamily="49" charset="-128"/>
            </a:endParaRPr>
          </a:p>
        </p:txBody>
      </p:sp>
      <p:sp>
        <p:nvSpPr>
          <p:cNvPr id="3" name="字幕 2">
            <a:extLst>
              <a:ext uri="{FF2B5EF4-FFF2-40B4-BE49-F238E27FC236}">
                <a16:creationId xmlns:a16="http://schemas.microsoft.com/office/drawing/2014/main" id="{7038D6BF-CCA6-469B-94FF-0F38AAEA2CD7}"/>
              </a:ext>
            </a:extLst>
          </p:cNvPr>
          <p:cNvSpPr>
            <a:spLocks noGrp="1"/>
          </p:cNvSpPr>
          <p:nvPr>
            <p:ph type="subTitle" idx="1"/>
          </p:nvPr>
        </p:nvSpPr>
        <p:spPr>
          <a:xfrm>
            <a:off x="810001" y="5280846"/>
            <a:ext cx="10572000" cy="1066945"/>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21/0</a:t>
            </a:r>
            <a:r>
              <a:rPr lang="en-US" altLang="ja-JP" sz="2400" dirty="0">
                <a:latin typeface="ＭＳ ゴシック" panose="020B0609070205080204" pitchFamily="49" charset="-128"/>
                <a:ea typeface="ＭＳ ゴシック" panose="020B0609070205080204" pitchFamily="49" charset="-128"/>
              </a:rPr>
              <a:t>6/2019</a:t>
            </a:r>
          </a:p>
          <a:p>
            <a:r>
              <a:rPr lang="en-US" altLang="ja-JP" sz="2400" dirty="0">
                <a:latin typeface="ＭＳ ゴシック" panose="020B0609070205080204" pitchFamily="49" charset="-128"/>
                <a:ea typeface="ＭＳ ゴシック" panose="020B0609070205080204" pitchFamily="49" charset="-128"/>
              </a:rPr>
              <a:t>Hideki Miki, Ph.D. </a:t>
            </a:r>
            <a:r>
              <a:rPr lang="en-US" altLang="ja-JP" sz="2400">
                <a:latin typeface="ＭＳ ゴシック" panose="020B0609070205080204" pitchFamily="49" charset="-128"/>
                <a:ea typeface="ＭＳ ゴシック" panose="020B0609070205080204" pitchFamily="49" charset="-128"/>
              </a:rPr>
              <a:t>(Engineering), </a:t>
            </a:r>
            <a:r>
              <a:rPr lang="en-US" altLang="ja-JP" sz="2400" dirty="0">
                <a:latin typeface="ＭＳ ゴシック" panose="020B0609070205080204" pitchFamily="49" charset="-128"/>
                <a:ea typeface="ＭＳ ゴシック" panose="020B0609070205080204" pitchFamily="49" charset="-128"/>
              </a:rPr>
              <a:t>JICA Expert</a:t>
            </a:r>
            <a:endParaRPr lang="ja-JP" altLang="en-US" sz="2400"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40268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BSC (Bio Safety Cabinet)</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3636511"/>
          </a:xfrm>
        </p:spPr>
        <p:txBody>
          <a:bodyPr>
            <a:normAutofit/>
          </a:bodyPr>
          <a:lstStyle/>
          <a:p>
            <a:r>
              <a:rPr lang="en-US" altLang="ja-JP" sz="2400" dirty="0">
                <a:latin typeface="ＭＳ ゴシック" panose="020B0609070205080204" pitchFamily="49" charset="-128"/>
              </a:rPr>
              <a:t>BSC is one of the most important equipment.</a:t>
            </a:r>
          </a:p>
          <a:p>
            <a:r>
              <a:rPr lang="en-US" altLang="ja-JP" sz="2400" dirty="0">
                <a:latin typeface="ＭＳ ゴシック" panose="020B0609070205080204" pitchFamily="49" charset="-128"/>
              </a:rPr>
              <a:t>BSC in lab room still works. Air flow monitor indicates, 37 in case of supply, 58 in case of exhaust. Both values are same to values shown on notes attached to BSC.   </a:t>
            </a:r>
          </a:p>
          <a:p>
            <a:r>
              <a:rPr lang="en-US" altLang="ja-JP" sz="2400" dirty="0">
                <a:latin typeface="ＭＳ ゴシック" panose="020B0609070205080204" pitchFamily="49" charset="-128"/>
              </a:rPr>
              <a:t>BSC was inspected in 2018.</a:t>
            </a:r>
            <a:endParaRPr lang="ja-JP" altLang="en-US" sz="2400" dirty="0">
              <a:latin typeface="ＭＳ ゴシック" panose="020B0609070205080204" pitchFamily="49" charset="-128"/>
            </a:endParaRPr>
          </a:p>
        </p:txBody>
      </p:sp>
      <p:pic>
        <p:nvPicPr>
          <p:cNvPr id="4" name="図 3">
            <a:extLst>
              <a:ext uri="{FF2B5EF4-FFF2-40B4-BE49-F238E27FC236}">
                <a16:creationId xmlns:a16="http://schemas.microsoft.com/office/drawing/2014/main" id="{1A02C35E-7615-4A29-8658-467011DFB5E8}"/>
              </a:ext>
            </a:extLst>
          </p:cNvPr>
          <p:cNvPicPr>
            <a:picLocks noChangeAspect="1"/>
          </p:cNvPicPr>
          <p:nvPr/>
        </p:nvPicPr>
        <p:blipFill>
          <a:blip r:embed="rId3"/>
          <a:stretch>
            <a:fillRect/>
          </a:stretch>
        </p:blipFill>
        <p:spPr>
          <a:xfrm>
            <a:off x="7176036" y="3096028"/>
            <a:ext cx="5015964" cy="3761972"/>
          </a:xfrm>
          <a:prstGeom prst="rect">
            <a:avLst/>
          </a:prstGeom>
        </p:spPr>
      </p:pic>
      <p:sp>
        <p:nvSpPr>
          <p:cNvPr id="5" name="吹き出し: 四角形 4">
            <a:extLst>
              <a:ext uri="{FF2B5EF4-FFF2-40B4-BE49-F238E27FC236}">
                <a16:creationId xmlns:a16="http://schemas.microsoft.com/office/drawing/2014/main" id="{D6428720-D674-4FB7-8EA2-C9E2A1872659}"/>
              </a:ext>
            </a:extLst>
          </p:cNvPr>
          <p:cNvSpPr/>
          <p:nvPr/>
        </p:nvSpPr>
        <p:spPr>
          <a:xfrm>
            <a:off x="9103314" y="1937824"/>
            <a:ext cx="1603717" cy="1026941"/>
          </a:xfrm>
          <a:prstGeom prst="wedgeRectCallout">
            <a:avLst>
              <a:gd name="adj1" fmla="val 66886"/>
              <a:gd name="adj2" fmla="val 12140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Air flow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dirty="0">
                <a:solidFill>
                  <a:prstClr val="white"/>
                </a:solidFill>
                <a:latin typeface="ＭＳ ゴシック" panose="020B0609070205080204" pitchFamily="49" charset="-128"/>
                <a:ea typeface="ＭＳ ゴシック" panose="020B0609070205080204" pitchFamily="49" charset="-128"/>
              </a:rPr>
              <a:t>monitor</a:t>
            </a:r>
            <a:endParaRPr kumimoji="1" lang="ja-JP" altLang="en-US" sz="24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425355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a:xfrm>
            <a:off x="818712" y="0"/>
            <a:ext cx="11373288" cy="1417638"/>
          </a:xfrm>
        </p:spPr>
        <p:txBody>
          <a:bodyPr/>
          <a:lstStyle/>
          <a:p>
            <a:r>
              <a:rPr kumimoji="1" lang="en-US" altLang="ja-JP" sz="4800" dirty="0">
                <a:latin typeface="ＭＳ ゴシック" panose="020B0609070205080204" pitchFamily="49" charset="-128"/>
                <a:ea typeface="ＭＳ ゴシック" panose="020B0609070205080204" pitchFamily="49" charset="-128"/>
              </a:rPr>
              <a:t>Detail – Other equipment in lab room</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3636511"/>
          </a:xfrm>
        </p:spPr>
        <p:txBody>
          <a:bodyPr>
            <a:normAutofit/>
          </a:bodyPr>
          <a:lstStyle/>
          <a:p>
            <a:r>
              <a:rPr lang="en-US" altLang="ja-JP" sz="2400" dirty="0">
                <a:latin typeface="ＭＳ ゴシック" panose="020B0609070205080204" pitchFamily="49" charset="-128"/>
              </a:rPr>
              <a:t>-80degC freezer</a:t>
            </a:r>
            <a:r>
              <a:rPr kumimoji="1" lang="en-US" altLang="ja-JP" sz="2400" dirty="0">
                <a:latin typeface="ＭＳ ゴシック" panose="020B0609070205080204" pitchFamily="49" charset="-128"/>
                <a:ea typeface="ＭＳ ゴシック" panose="020B0609070205080204" pitchFamily="49" charset="-128"/>
              </a:rPr>
              <a:t>, CO2 incubator, microscope and</a:t>
            </a:r>
            <a:r>
              <a:rPr lang="en-US" altLang="ja-JP" sz="2400" dirty="0">
                <a:latin typeface="ＭＳ ゴシック" panose="020B0609070205080204" pitchFamily="49" charset="-128"/>
              </a:rPr>
              <a:t> centrifuge</a:t>
            </a:r>
            <a:r>
              <a:rPr kumimoji="1" lang="en-US" altLang="ja-JP" sz="2400" dirty="0">
                <a:latin typeface="ＭＳ ゴシック" panose="020B0609070205080204" pitchFamily="49" charset="-128"/>
                <a:ea typeface="ＭＳ ゴシック" panose="020B0609070205080204" pitchFamily="49" charset="-128"/>
              </a:rPr>
              <a:t> are found in lab room.</a:t>
            </a:r>
          </a:p>
          <a:p>
            <a:r>
              <a:rPr lang="en-US" altLang="ja-JP" sz="2400" dirty="0">
                <a:latin typeface="ＭＳ ゴシック" panose="020B0609070205080204" pitchFamily="49" charset="-128"/>
              </a:rPr>
              <a:t>-80degC freezer still works. Other equipment seems to work.</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BF1321CD-449D-4B00-B4A7-5BA9662DD371}"/>
              </a:ext>
            </a:extLst>
          </p:cNvPr>
          <p:cNvPicPr>
            <a:picLocks noChangeAspect="1"/>
          </p:cNvPicPr>
          <p:nvPr/>
        </p:nvPicPr>
        <p:blipFill>
          <a:blip r:embed="rId3"/>
          <a:stretch>
            <a:fillRect/>
          </a:stretch>
        </p:blipFill>
        <p:spPr>
          <a:xfrm>
            <a:off x="7176036" y="3096028"/>
            <a:ext cx="5015964" cy="3761972"/>
          </a:xfrm>
          <a:prstGeom prst="rect">
            <a:avLst/>
          </a:prstGeom>
        </p:spPr>
      </p:pic>
    </p:spTree>
    <p:extLst>
      <p:ext uri="{BB962C8B-B14F-4D97-AF65-F5344CB8AC3E}">
        <p14:creationId xmlns:p14="http://schemas.microsoft.com/office/powerpoint/2010/main" val="65744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Air conditioner</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3636511"/>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Air conditioner still works. </a:t>
            </a:r>
          </a:p>
          <a:p>
            <a:r>
              <a:rPr lang="en-US" altLang="ja-JP" sz="2400" dirty="0">
                <a:latin typeface="ＭＳ ゴシック" panose="020B0609070205080204" pitchFamily="49" charset="-128"/>
                <a:ea typeface="ＭＳ ゴシック" panose="020B0609070205080204" pitchFamily="49" charset="-128"/>
              </a:rPr>
              <a:t>Lab room temperature and humidity are not bad.</a:t>
            </a:r>
          </a:p>
          <a:p>
            <a:r>
              <a:rPr kumimoji="1" lang="en-US" altLang="ja-JP" sz="2400" dirty="0">
                <a:latin typeface="ＭＳ ゴシック" panose="020B0609070205080204" pitchFamily="49" charset="-128"/>
                <a:ea typeface="ＭＳ ゴシック" panose="020B0609070205080204" pitchFamily="49" charset="-128"/>
              </a:rPr>
              <a:t>Spare belt of indoor un</a:t>
            </a:r>
            <a:r>
              <a:rPr lang="en-US" altLang="ja-JP" sz="2400" dirty="0">
                <a:latin typeface="ＭＳ ゴシック" panose="020B0609070205080204" pitchFamily="49" charset="-128"/>
                <a:ea typeface="ＭＳ ゴシック" panose="020B0609070205080204" pitchFamily="49" charset="-128"/>
              </a:rPr>
              <a:t>it cannot be found.</a:t>
            </a:r>
          </a:p>
          <a:p>
            <a:r>
              <a:rPr kumimoji="1" lang="en-US" altLang="ja-JP" sz="2400" dirty="0">
                <a:latin typeface="ＭＳ ゴシック" panose="020B0609070205080204" pitchFamily="49" charset="-128"/>
                <a:ea typeface="ＭＳ ゴシック" panose="020B0609070205080204" pitchFamily="49" charset="-128"/>
              </a:rPr>
              <a:t>Air temperature monitor on indoor unit seems to </a:t>
            </a:r>
            <a:r>
              <a:rPr lang="en-US" altLang="ja-JP" sz="2400" dirty="0">
                <a:latin typeface="ＭＳ ゴシック" panose="020B0609070205080204" pitchFamily="49" charset="-128"/>
                <a:ea typeface="ＭＳ ゴシック" panose="020B0609070205080204" pitchFamily="49" charset="-128"/>
              </a:rPr>
              <a:t>be broken. So, </a:t>
            </a:r>
            <a:r>
              <a:rPr lang="en-US" altLang="ja-JP" sz="2400" dirty="0">
                <a:solidFill>
                  <a:srgbClr val="FFFF00"/>
                </a:solidFill>
                <a:latin typeface="ＭＳ ゴシック" panose="020B0609070205080204" pitchFamily="49" charset="-128"/>
                <a:ea typeface="ＭＳ ゴシック" panose="020B0609070205080204" pitchFamily="49" charset="-128"/>
              </a:rPr>
              <a:t>it should be repaired or replaced</a:t>
            </a:r>
            <a:r>
              <a:rPr lang="en-US" altLang="ja-JP" sz="2400" dirty="0">
                <a:latin typeface="ＭＳ ゴシック" panose="020B0609070205080204" pitchFamily="49" charset="-128"/>
                <a:ea typeface="ＭＳ ゴシック" panose="020B0609070205080204" pitchFamily="49" charset="-128"/>
              </a:rPr>
              <a:t>. </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A42F1E82-2B95-492A-B161-663269A5977A}"/>
              </a:ext>
            </a:extLst>
          </p:cNvPr>
          <p:cNvPicPr>
            <a:picLocks noChangeAspect="1"/>
          </p:cNvPicPr>
          <p:nvPr/>
        </p:nvPicPr>
        <p:blipFill>
          <a:blip r:embed="rId3"/>
          <a:stretch>
            <a:fillRect/>
          </a:stretch>
        </p:blipFill>
        <p:spPr>
          <a:xfrm>
            <a:off x="7176036" y="3096028"/>
            <a:ext cx="5015964" cy="3761972"/>
          </a:xfrm>
          <a:prstGeom prst="rect">
            <a:avLst/>
          </a:prstGeom>
        </p:spPr>
      </p:pic>
    </p:spTree>
    <p:extLst>
      <p:ext uri="{BB962C8B-B14F-4D97-AF65-F5344CB8AC3E}">
        <p14:creationId xmlns:p14="http://schemas.microsoft.com/office/powerpoint/2010/main" val="161939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Refrigerant pipe</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3636511"/>
          </a:xfrm>
        </p:spPr>
        <p:txBody>
          <a:bodyPr>
            <a:normAutofit lnSpcReduction="10000"/>
          </a:bodyPr>
          <a:lstStyle/>
          <a:p>
            <a:r>
              <a:rPr kumimoji="1" lang="en-US" altLang="ja-JP" sz="2400" dirty="0">
                <a:latin typeface="ＭＳ ゴシック" panose="020B0609070205080204" pitchFamily="49" charset="-128"/>
                <a:ea typeface="ＭＳ ゴシック" panose="020B0609070205080204" pitchFamily="49" charset="-128"/>
              </a:rPr>
              <a:t>Thermal insulation of refrigerant pipe between indoor unit and outdoor unit of air conditioner is bitten by kind of mouse.</a:t>
            </a:r>
          </a:p>
          <a:p>
            <a:r>
              <a:rPr lang="en-US" altLang="ja-JP" sz="2400" dirty="0">
                <a:latin typeface="ＭＳ ゴシック" panose="020B0609070205080204" pitchFamily="49" charset="-128"/>
                <a:ea typeface="ＭＳ ゴシック" panose="020B0609070205080204" pitchFamily="49" charset="-128"/>
              </a:rPr>
              <a:t>If electric cable or refrigerant pipe made of cupper are bitten, air conditioner will stop.</a:t>
            </a:r>
          </a:p>
          <a:p>
            <a:r>
              <a:rPr lang="en-US" altLang="ja-JP" sz="2400" dirty="0">
                <a:solidFill>
                  <a:srgbClr val="FFFF00"/>
                </a:solidFill>
                <a:latin typeface="ＭＳ ゴシック" panose="020B0609070205080204" pitchFamily="49" charset="-128"/>
                <a:ea typeface="ＭＳ ゴシック" panose="020B0609070205080204" pitchFamily="49" charset="-128"/>
              </a:rPr>
              <a:t>Repairing thermal insulation and mouse protection is needed</a:t>
            </a:r>
            <a:r>
              <a:rPr lang="en-US" altLang="ja-JP" sz="2400" dirty="0">
                <a:latin typeface="ＭＳ ゴシック" panose="020B0609070205080204" pitchFamily="49" charset="-128"/>
                <a:ea typeface="ＭＳ ゴシック" panose="020B0609070205080204" pitchFamily="49" charset="-128"/>
              </a:rPr>
              <a:t>.</a:t>
            </a:r>
            <a:endParaRPr kumimoji="1" lang="en-US" altLang="ja-JP" sz="2400" dirty="0">
              <a:latin typeface="ＭＳ ゴシック" panose="020B0609070205080204" pitchFamily="49" charset="-128"/>
              <a:ea typeface="ＭＳ ゴシック" panose="020B0609070205080204" pitchFamily="49" charset="-128"/>
            </a:endParaRPr>
          </a:p>
          <a:p>
            <a:endParaRPr kumimoji="1" lang="ja-JP" altLang="en-US" sz="24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E8EC333B-675F-47D2-BA3A-A7A5F4896F50}"/>
              </a:ext>
            </a:extLst>
          </p:cNvPr>
          <p:cNvPicPr>
            <a:picLocks noChangeAspect="1"/>
          </p:cNvPicPr>
          <p:nvPr/>
        </p:nvPicPr>
        <p:blipFill>
          <a:blip r:embed="rId3"/>
          <a:stretch>
            <a:fillRect/>
          </a:stretch>
        </p:blipFill>
        <p:spPr>
          <a:xfrm>
            <a:off x="7176036" y="3096028"/>
            <a:ext cx="5015964" cy="3761972"/>
          </a:xfrm>
          <a:prstGeom prst="rect">
            <a:avLst/>
          </a:prstGeom>
        </p:spPr>
      </p:pic>
    </p:spTree>
    <p:extLst>
      <p:ext uri="{BB962C8B-B14F-4D97-AF65-F5344CB8AC3E}">
        <p14:creationId xmlns:p14="http://schemas.microsoft.com/office/powerpoint/2010/main" val="343596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Fans</a:t>
            </a:r>
            <a:endParaRPr kumimoji="1" lang="ja-JP" altLang="en-US" sz="48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3381961D-CFED-4B54-82F5-D1EFBAE87DF0}"/>
              </a:ext>
            </a:extLst>
          </p:cNvPr>
          <p:cNvPicPr>
            <a:picLocks noChangeAspect="1"/>
          </p:cNvPicPr>
          <p:nvPr/>
        </p:nvPicPr>
        <p:blipFill>
          <a:blip r:embed="rId3"/>
          <a:stretch>
            <a:fillRect/>
          </a:stretch>
        </p:blipFill>
        <p:spPr>
          <a:xfrm>
            <a:off x="7176036" y="3096028"/>
            <a:ext cx="5015964" cy="3761972"/>
          </a:xfrm>
          <a:prstGeom prst="rect">
            <a:avLst/>
          </a:prstGeom>
        </p:spPr>
      </p:pic>
      <p:sp>
        <p:nvSpPr>
          <p:cNvPr id="6" name="コンテンツ プレースホルダー 5">
            <a:extLst>
              <a:ext uri="{FF2B5EF4-FFF2-40B4-BE49-F238E27FC236}">
                <a16:creationId xmlns:a16="http://schemas.microsoft.com/office/drawing/2014/main" id="{B93100F5-AD89-42D0-8767-6A9834C222CF}"/>
              </a:ext>
            </a:extLst>
          </p:cNvPr>
          <p:cNvSpPr>
            <a:spLocks noGrp="1"/>
          </p:cNvSpPr>
          <p:nvPr>
            <p:ph idx="1"/>
          </p:nvPr>
        </p:nvSpPr>
        <p:spPr>
          <a:xfrm>
            <a:off x="818712" y="2222287"/>
            <a:ext cx="6357324" cy="3636511"/>
          </a:xfrm>
        </p:spPr>
        <p:txBody>
          <a:bodyPr>
            <a:normAutofit/>
          </a:bodyPr>
          <a:lstStyle/>
          <a:p>
            <a:r>
              <a:rPr lang="en-US" altLang="ja-JP" sz="2400" dirty="0">
                <a:latin typeface="ＭＳ ゴシック" panose="020B0609070205080204" pitchFamily="49" charset="-128"/>
                <a:ea typeface="ＭＳ ゴシック" panose="020B0609070205080204" pitchFamily="49" charset="-128"/>
              </a:rPr>
              <a:t>Exhaust fan for BSC (EF4) works noisy. Its bearing oil may be lost or bearing is broken. </a:t>
            </a:r>
            <a:r>
              <a:rPr lang="en-US" altLang="ja-JP" sz="2400" dirty="0">
                <a:solidFill>
                  <a:srgbClr val="FFFF00"/>
                </a:solidFill>
                <a:latin typeface="ＭＳ ゴシック" panose="020B0609070205080204" pitchFamily="49" charset="-128"/>
                <a:ea typeface="ＭＳ ゴシック" panose="020B0609070205080204" pitchFamily="49" charset="-128"/>
              </a:rPr>
              <a:t>Oil supplying or bearing replace are needed</a:t>
            </a:r>
            <a:r>
              <a:rPr lang="en-US" altLang="ja-JP" sz="2400" dirty="0">
                <a:latin typeface="ＭＳ ゴシック" panose="020B0609070205080204" pitchFamily="49" charset="-128"/>
                <a:ea typeface="ＭＳ ゴシック" panose="020B0609070205080204" pitchFamily="49" charset="-128"/>
              </a:rPr>
              <a:t>.</a:t>
            </a:r>
          </a:p>
          <a:p>
            <a:r>
              <a:rPr lang="en-US" altLang="ja-JP" sz="2400" dirty="0">
                <a:latin typeface="ＭＳ ゴシック" panose="020B0609070205080204" pitchFamily="49" charset="-128"/>
                <a:ea typeface="ＭＳ ゴシック" panose="020B0609070205080204" pitchFamily="49" charset="-128"/>
              </a:rPr>
              <a:t>Fan noise transmits to BSC through duct.</a:t>
            </a:r>
            <a:endParaRPr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21197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Duct</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257337" cy="3636511"/>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Duct is not broken.</a:t>
            </a:r>
          </a:p>
          <a:p>
            <a:r>
              <a:rPr lang="en-US" altLang="ja-JP" sz="2400" dirty="0">
                <a:latin typeface="ＭＳ ゴシック" panose="020B0609070205080204" pitchFamily="49" charset="-128"/>
                <a:ea typeface="ＭＳ ゴシック" panose="020B0609070205080204" pitchFamily="49" charset="-128"/>
              </a:rPr>
              <a:t>But some thermal insulation on supply duct are damaged by passed time. These damages loss energy. So, </a:t>
            </a:r>
            <a:r>
              <a:rPr lang="en-US" altLang="ja-JP" sz="2400" dirty="0">
                <a:solidFill>
                  <a:srgbClr val="FFFF00"/>
                </a:solidFill>
                <a:latin typeface="ＭＳ ゴシック" panose="020B0609070205080204" pitchFamily="49" charset="-128"/>
                <a:ea typeface="ＭＳ ゴシック" panose="020B0609070205080204" pitchFamily="49" charset="-128"/>
              </a:rPr>
              <a:t>it should be repaired</a:t>
            </a:r>
            <a:r>
              <a:rPr lang="en-US" altLang="ja-JP" sz="2400" dirty="0">
                <a:latin typeface="ＭＳ ゴシック" panose="020B0609070205080204" pitchFamily="49" charset="-128"/>
                <a:ea typeface="ＭＳ ゴシック" panose="020B0609070205080204" pitchFamily="49" charset="-128"/>
              </a:rPr>
              <a:t>.</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28848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PFU (Pre Filter Unit)</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3636511"/>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PFU is for both anteroom and lab room supply.</a:t>
            </a:r>
          </a:p>
          <a:p>
            <a:r>
              <a:rPr kumimoji="1" lang="en-US" altLang="ja-JP" sz="2400" dirty="0">
                <a:latin typeface="ＭＳ ゴシック" panose="020B0609070205080204" pitchFamily="49" charset="-128"/>
                <a:ea typeface="ＭＳ ゴシック" panose="020B0609070205080204" pitchFamily="49" charset="-128"/>
              </a:rPr>
              <a:t>Filter pressure loss is 10Pa. OK.</a:t>
            </a:r>
          </a:p>
          <a:p>
            <a:endParaRPr kumimoji="1" lang="ja-JP" altLang="en-US" sz="24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F6DC9C36-AFB8-47F2-B1AE-5E13CF6474D4}"/>
              </a:ext>
            </a:extLst>
          </p:cNvPr>
          <p:cNvPicPr>
            <a:picLocks noChangeAspect="1"/>
          </p:cNvPicPr>
          <p:nvPr/>
        </p:nvPicPr>
        <p:blipFill>
          <a:blip r:embed="rId3"/>
          <a:stretch>
            <a:fillRect/>
          </a:stretch>
        </p:blipFill>
        <p:spPr>
          <a:xfrm>
            <a:off x="7176036" y="3096028"/>
            <a:ext cx="5015964" cy="3761972"/>
          </a:xfrm>
          <a:prstGeom prst="rect">
            <a:avLst/>
          </a:prstGeom>
        </p:spPr>
      </p:pic>
    </p:spTree>
    <p:extLst>
      <p:ext uri="{BB962C8B-B14F-4D97-AF65-F5344CB8AC3E}">
        <p14:creationId xmlns:p14="http://schemas.microsoft.com/office/powerpoint/2010/main" val="350488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a:xfrm>
            <a:off x="810000" y="447188"/>
            <a:ext cx="11382000" cy="970450"/>
          </a:xfrm>
        </p:spPr>
        <p:txBody>
          <a:bodyPr/>
          <a:lstStyle/>
          <a:p>
            <a:r>
              <a:rPr kumimoji="1" lang="en-US" altLang="ja-JP" sz="4800" dirty="0">
                <a:latin typeface="ＭＳ ゴシック" panose="020B0609070205080204" pitchFamily="49" charset="-128"/>
                <a:ea typeface="ＭＳ ゴシック" panose="020B0609070205080204" pitchFamily="49" charset="-128"/>
              </a:rPr>
              <a:t>Detail – SFU1 (Supply Filter Unit)</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07244" cy="3636511"/>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SFU1 (2pcs) are for lab room supply.</a:t>
            </a:r>
          </a:p>
          <a:p>
            <a:r>
              <a:rPr lang="en-US" altLang="ja-JP" sz="2400" dirty="0">
                <a:latin typeface="ＭＳ ゴシック" panose="020B0609070205080204" pitchFamily="49" charset="-128"/>
              </a:rPr>
              <a:t>Filter pressure loss is 60Pa and 50Pa. Too small. So, </a:t>
            </a:r>
            <a:r>
              <a:rPr lang="en-US" altLang="ja-JP" sz="2400" dirty="0">
                <a:solidFill>
                  <a:srgbClr val="FFFF00"/>
                </a:solidFill>
                <a:latin typeface="ＭＳ ゴシック" panose="020B0609070205080204" pitchFamily="49" charset="-128"/>
              </a:rPr>
              <a:t>Filter (HEPA, W305 x L610 x H150) should be replaced</a:t>
            </a:r>
            <a:r>
              <a:rPr lang="en-US" altLang="ja-JP" sz="2400" dirty="0">
                <a:latin typeface="ＭＳ ゴシック" panose="020B0609070205080204" pitchFamily="49" charset="-128"/>
              </a:rPr>
              <a:t>.</a:t>
            </a:r>
            <a:endParaRPr kumimoji="1" lang="en-US" altLang="ja-JP" sz="2400" dirty="0">
              <a:latin typeface="ＭＳ ゴシック" panose="020B0609070205080204" pitchFamily="49" charset="-128"/>
              <a:ea typeface="ＭＳ ゴシック" panose="020B0609070205080204" pitchFamily="49" charset="-128"/>
            </a:endParaRPr>
          </a:p>
          <a:p>
            <a:endParaRPr kumimoji="1" lang="ja-JP" altLang="en-US" sz="2400" dirty="0">
              <a:latin typeface="ＭＳ ゴシック" panose="020B0609070205080204" pitchFamily="49" charset="-128"/>
              <a:ea typeface="ＭＳ ゴシック" panose="020B0609070205080204" pitchFamily="49" charset="-128"/>
            </a:endParaRPr>
          </a:p>
        </p:txBody>
      </p:sp>
      <p:pic>
        <p:nvPicPr>
          <p:cNvPr id="5" name="図 4" descr="置き時計, 装置, 建物, 壁 が含まれている画像&#10;&#10;自動的に生成された説明">
            <a:extLst>
              <a:ext uri="{FF2B5EF4-FFF2-40B4-BE49-F238E27FC236}">
                <a16:creationId xmlns:a16="http://schemas.microsoft.com/office/drawing/2014/main" id="{5106539C-9EA1-4519-8D20-0FDB3186A7F6}"/>
              </a:ext>
            </a:extLst>
          </p:cNvPr>
          <p:cNvPicPr>
            <a:picLocks noChangeAspect="1"/>
          </p:cNvPicPr>
          <p:nvPr/>
        </p:nvPicPr>
        <p:blipFill>
          <a:blip r:embed="rId3"/>
          <a:stretch>
            <a:fillRect/>
          </a:stretch>
        </p:blipFill>
        <p:spPr>
          <a:xfrm>
            <a:off x="9683932" y="3095896"/>
            <a:ext cx="2508068" cy="3762104"/>
          </a:xfrm>
          <a:prstGeom prst="rect">
            <a:avLst/>
          </a:prstGeom>
        </p:spPr>
      </p:pic>
      <p:pic>
        <p:nvPicPr>
          <p:cNvPr id="7" name="図 6" descr="装置, 屋外, 地面, 建物 が含まれている画像&#10;&#10;自動的に生成された説明">
            <a:extLst>
              <a:ext uri="{FF2B5EF4-FFF2-40B4-BE49-F238E27FC236}">
                <a16:creationId xmlns:a16="http://schemas.microsoft.com/office/drawing/2014/main" id="{C5193309-06EF-47D6-832C-6E5B5089ABEA}"/>
              </a:ext>
            </a:extLst>
          </p:cNvPr>
          <p:cNvPicPr>
            <a:picLocks noChangeAspect="1"/>
          </p:cNvPicPr>
          <p:nvPr/>
        </p:nvPicPr>
        <p:blipFill>
          <a:blip r:embed="rId4"/>
          <a:stretch>
            <a:fillRect/>
          </a:stretch>
        </p:blipFill>
        <p:spPr>
          <a:xfrm>
            <a:off x="7125956" y="3095896"/>
            <a:ext cx="2508068" cy="3762104"/>
          </a:xfrm>
          <a:prstGeom prst="rect">
            <a:avLst/>
          </a:prstGeom>
        </p:spPr>
      </p:pic>
    </p:spTree>
    <p:extLst>
      <p:ext uri="{BB962C8B-B14F-4D97-AF65-F5344CB8AC3E}">
        <p14:creationId xmlns:p14="http://schemas.microsoft.com/office/powerpoint/2010/main" val="2280518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a:xfrm>
            <a:off x="810000" y="447188"/>
            <a:ext cx="11382000" cy="970450"/>
          </a:xfrm>
        </p:spPr>
        <p:txBody>
          <a:bodyPr/>
          <a:lstStyle/>
          <a:p>
            <a:r>
              <a:rPr kumimoji="1" lang="en-US" altLang="ja-JP" sz="4800" dirty="0">
                <a:latin typeface="ＭＳ ゴシック" panose="020B0609070205080204" pitchFamily="49" charset="-128"/>
                <a:ea typeface="ＭＳ ゴシック" panose="020B0609070205080204" pitchFamily="49" charset="-128"/>
              </a:rPr>
              <a:t>Detail – </a:t>
            </a:r>
            <a:r>
              <a:rPr lang="en-US" altLang="ja-JP" sz="4800" dirty="0">
                <a:latin typeface="ＭＳ ゴシック" panose="020B0609070205080204" pitchFamily="49" charset="-128"/>
              </a:rPr>
              <a:t>SFU1 (Supply Filter Unit)</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257337" cy="3636511"/>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Both SFU1’s frame are broken by corrosion. Reason is that thermal insulation is damaged or lost</a:t>
            </a:r>
            <a:r>
              <a:rPr lang="en-US" altLang="ja-JP" sz="2400" dirty="0">
                <a:latin typeface="ＭＳ ゴシック" panose="020B0609070205080204" pitchFamily="49" charset="-128"/>
                <a:ea typeface="ＭＳ ゴシック" panose="020B0609070205080204" pitchFamily="49" charset="-128"/>
              </a:rPr>
              <a:t>, therefore condensation occurs</a:t>
            </a:r>
            <a:r>
              <a:rPr kumimoji="1" lang="en-US" altLang="ja-JP" sz="2400" dirty="0">
                <a:latin typeface="ＭＳ ゴシック" panose="020B0609070205080204" pitchFamily="49" charset="-128"/>
                <a:ea typeface="ＭＳ ゴシック" panose="020B0609070205080204" pitchFamily="49" charset="-128"/>
              </a:rPr>
              <a:t>. </a:t>
            </a:r>
            <a:r>
              <a:rPr lang="en-US" altLang="ja-JP" sz="2400" dirty="0">
                <a:solidFill>
                  <a:srgbClr val="FFFF00"/>
                </a:solidFill>
                <a:latin typeface="ＭＳ ゴシック" panose="020B0609070205080204" pitchFamily="49" charset="-128"/>
                <a:ea typeface="ＭＳ ゴシック" panose="020B0609070205080204" pitchFamily="49" charset="-128"/>
              </a:rPr>
              <a:t>Frame should be replaced</a:t>
            </a:r>
            <a:r>
              <a:rPr lang="en-US" altLang="ja-JP" sz="2400" dirty="0">
                <a:latin typeface="ＭＳ ゴシック" panose="020B0609070205080204" pitchFamily="49" charset="-128"/>
                <a:ea typeface="ＭＳ ゴシック" panose="020B0609070205080204" pitchFamily="49" charset="-128"/>
              </a:rPr>
              <a:t>.</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5" name="図 4" descr="室内, 屋外にある物体 が含まれている画像&#10;&#10;自動的に生成された説明">
            <a:extLst>
              <a:ext uri="{FF2B5EF4-FFF2-40B4-BE49-F238E27FC236}">
                <a16:creationId xmlns:a16="http://schemas.microsoft.com/office/drawing/2014/main" id="{FB41C770-051A-45EF-A648-56F5B5F9212E}"/>
              </a:ext>
            </a:extLst>
          </p:cNvPr>
          <p:cNvPicPr>
            <a:picLocks noChangeAspect="1"/>
          </p:cNvPicPr>
          <p:nvPr/>
        </p:nvPicPr>
        <p:blipFill>
          <a:blip r:embed="rId3"/>
          <a:stretch>
            <a:fillRect/>
          </a:stretch>
        </p:blipFill>
        <p:spPr>
          <a:xfrm>
            <a:off x="7175864" y="3095896"/>
            <a:ext cx="5016136" cy="3762104"/>
          </a:xfrm>
          <a:prstGeom prst="rect">
            <a:avLst/>
          </a:prstGeom>
        </p:spPr>
      </p:pic>
    </p:spTree>
    <p:extLst>
      <p:ext uri="{BB962C8B-B14F-4D97-AF65-F5344CB8AC3E}">
        <p14:creationId xmlns:p14="http://schemas.microsoft.com/office/powerpoint/2010/main" val="3217297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a:xfrm>
            <a:off x="810000" y="447188"/>
            <a:ext cx="11382000" cy="970450"/>
          </a:xfrm>
        </p:spPr>
        <p:txBody>
          <a:bodyPr/>
          <a:lstStyle/>
          <a:p>
            <a:r>
              <a:rPr kumimoji="1" lang="en-US" altLang="ja-JP" sz="4800" dirty="0">
                <a:latin typeface="ＭＳ ゴシック" panose="020B0609070205080204" pitchFamily="49" charset="-128"/>
                <a:ea typeface="ＭＳ ゴシック" panose="020B0609070205080204" pitchFamily="49" charset="-128"/>
              </a:rPr>
              <a:t>Detail – SFU2 (Supply Filter Unit)</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257337" cy="3636511"/>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SFU2 is for anteroom supply.</a:t>
            </a:r>
          </a:p>
          <a:p>
            <a:r>
              <a:rPr lang="en-US" altLang="ja-JP" sz="2400" dirty="0">
                <a:latin typeface="ＭＳ ゴシック" panose="020B0609070205080204" pitchFamily="49" charset="-128"/>
              </a:rPr>
              <a:t>Filter pressure loss is 20Pa. Too small.</a:t>
            </a:r>
            <a:endParaRPr kumimoji="1" lang="en-US" altLang="ja-JP" sz="2400" dirty="0">
              <a:latin typeface="ＭＳ ゴシック" panose="020B0609070205080204" pitchFamily="49" charset="-128"/>
              <a:ea typeface="ＭＳ ゴシック" panose="020B0609070205080204" pitchFamily="49" charset="-128"/>
            </a:endParaRPr>
          </a:p>
          <a:p>
            <a:endParaRPr kumimoji="1" lang="ja-JP" altLang="en-US" sz="24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473478A5-2ACF-4358-8D51-7DCDF630659A}"/>
              </a:ext>
            </a:extLst>
          </p:cNvPr>
          <p:cNvPicPr>
            <a:picLocks noChangeAspect="1"/>
          </p:cNvPicPr>
          <p:nvPr/>
        </p:nvPicPr>
        <p:blipFill>
          <a:blip r:embed="rId3"/>
          <a:stretch>
            <a:fillRect/>
          </a:stretch>
        </p:blipFill>
        <p:spPr>
          <a:xfrm>
            <a:off x="7176036" y="3096028"/>
            <a:ext cx="5015964" cy="3761972"/>
          </a:xfrm>
          <a:prstGeom prst="rect">
            <a:avLst/>
          </a:prstGeom>
        </p:spPr>
      </p:pic>
      <p:sp>
        <p:nvSpPr>
          <p:cNvPr id="5" name="矢印: 下 4">
            <a:extLst>
              <a:ext uri="{FF2B5EF4-FFF2-40B4-BE49-F238E27FC236}">
                <a16:creationId xmlns:a16="http://schemas.microsoft.com/office/drawing/2014/main" id="{5856FDD1-7024-4A91-A94C-721EF3339763}"/>
              </a:ext>
            </a:extLst>
          </p:cNvPr>
          <p:cNvSpPr/>
          <p:nvPr/>
        </p:nvSpPr>
        <p:spPr>
          <a:xfrm>
            <a:off x="10086535" y="2197760"/>
            <a:ext cx="1026942" cy="773723"/>
          </a:xfrm>
          <a:prstGeom prst="downArrow">
            <a:avLst/>
          </a:prstGeom>
          <a:gradFill>
            <a:gsLst>
              <a:gs pos="0">
                <a:schemeClr val="accent3"/>
              </a:gs>
              <a:gs pos="100000">
                <a:schemeClr val="accent3">
                  <a:tint val="9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2751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Outline</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1</a:t>
            </a:r>
            <a:r>
              <a:rPr kumimoji="1" lang="en-US" altLang="ja-JP" sz="2400" baseline="30000" dirty="0">
                <a:latin typeface="ＭＳ ゴシック" panose="020B0609070205080204" pitchFamily="49" charset="-128"/>
                <a:ea typeface="ＭＳ ゴシック" panose="020B0609070205080204" pitchFamily="49" charset="-128"/>
              </a:rPr>
              <a:t>st</a:t>
            </a:r>
            <a:r>
              <a:rPr kumimoji="1" lang="en-US" altLang="ja-JP" sz="2400" dirty="0">
                <a:latin typeface="ＭＳ ゴシック" panose="020B0609070205080204" pitchFamily="49" charset="-128"/>
                <a:ea typeface="ＭＳ ゴシック" panose="020B0609070205080204" pitchFamily="49" charset="-128"/>
              </a:rPr>
              <a:t> barrier, BSC (Bio Safety Cabinet) is working well.</a:t>
            </a:r>
          </a:p>
          <a:p>
            <a:r>
              <a:rPr lang="en-US" altLang="ja-JP" sz="2400" dirty="0">
                <a:latin typeface="ＭＳ ゴシック" panose="020B0609070205080204" pitchFamily="49" charset="-128"/>
                <a:ea typeface="ＭＳ ゴシック" panose="020B0609070205080204" pitchFamily="49" charset="-128"/>
              </a:rPr>
              <a:t>2</a:t>
            </a:r>
            <a:r>
              <a:rPr lang="en-US" altLang="ja-JP" sz="2400" baseline="30000" dirty="0">
                <a:latin typeface="ＭＳ ゴシック" panose="020B0609070205080204" pitchFamily="49" charset="-128"/>
                <a:ea typeface="ＭＳ ゴシック" panose="020B0609070205080204" pitchFamily="49" charset="-128"/>
              </a:rPr>
              <a:t>nd</a:t>
            </a:r>
            <a:r>
              <a:rPr lang="en-US" altLang="ja-JP" sz="2400" dirty="0">
                <a:latin typeface="ＭＳ ゴシック" panose="020B0609070205080204" pitchFamily="49" charset="-128"/>
                <a:ea typeface="ＭＳ ゴシック" panose="020B0609070205080204" pitchFamily="49" charset="-128"/>
              </a:rPr>
              <a:t> barrier Air conditioning system is working barely.</a:t>
            </a:r>
          </a:p>
          <a:p>
            <a:r>
              <a:rPr kumimoji="1" lang="en-US" altLang="ja-JP" sz="2400" dirty="0">
                <a:latin typeface="ＭＳ ゴシック" panose="020B0609070205080204" pitchFamily="49" charset="-128"/>
                <a:ea typeface="ＭＳ ゴシック" panose="020B0609070205080204" pitchFamily="49" charset="-128"/>
              </a:rPr>
              <a:t>So, </a:t>
            </a:r>
            <a:r>
              <a:rPr kumimoji="1" lang="en-US" altLang="ja-JP" sz="2400" dirty="0">
                <a:solidFill>
                  <a:srgbClr val="FFFF00"/>
                </a:solidFill>
                <a:latin typeface="ＭＳ ゴシック" panose="020B0609070205080204" pitchFamily="49" charset="-128"/>
                <a:ea typeface="ＭＳ ゴシック" panose="020B0609070205080204" pitchFamily="49" charset="-128"/>
              </a:rPr>
              <a:t>Mobile lab </a:t>
            </a:r>
            <a:r>
              <a:rPr lang="en-US" altLang="ja-JP" sz="2400" dirty="0">
                <a:solidFill>
                  <a:srgbClr val="FFFF00"/>
                </a:solidFill>
                <a:latin typeface="ＭＳ ゴシック" panose="020B0609070205080204" pitchFamily="49" charset="-128"/>
                <a:ea typeface="ＭＳ ゴシック" panose="020B0609070205080204" pitchFamily="49" charset="-128"/>
              </a:rPr>
              <a:t>can be used now</a:t>
            </a:r>
            <a:r>
              <a:rPr lang="en-US" altLang="ja-JP" sz="2400" dirty="0">
                <a:latin typeface="ＭＳ ゴシック" panose="020B0609070205080204" pitchFamily="49" charset="-128"/>
                <a:ea typeface="ＭＳ ゴシック" panose="020B0609070205080204" pitchFamily="49" charset="-128"/>
              </a:rPr>
              <a:t>.</a:t>
            </a:r>
          </a:p>
          <a:p>
            <a:r>
              <a:rPr kumimoji="1" lang="en-US" altLang="ja-JP" sz="2400" dirty="0">
                <a:latin typeface="ＭＳ ゴシック" panose="020B0609070205080204" pitchFamily="49" charset="-128"/>
                <a:ea typeface="ＭＳ ゴシック" panose="020B0609070205080204" pitchFamily="49" charset="-128"/>
              </a:rPr>
              <a:t>But there are many problems. </a:t>
            </a:r>
            <a:r>
              <a:rPr kumimoji="1" lang="en-US" altLang="ja-JP" sz="2400" dirty="0">
                <a:solidFill>
                  <a:srgbClr val="FFFF00"/>
                </a:solidFill>
                <a:latin typeface="ＭＳ ゴシック" panose="020B0609070205080204" pitchFamily="49" charset="-128"/>
                <a:ea typeface="ＭＳ ゴシック" panose="020B0609070205080204" pitchFamily="49" charset="-128"/>
              </a:rPr>
              <a:t>They should be improved as soon as possible</a:t>
            </a:r>
            <a:r>
              <a:rPr kumimoji="1" lang="en-US" altLang="ja-JP" sz="2400" dirty="0">
                <a:latin typeface="ＭＳ ゴシック" panose="020B0609070205080204" pitchFamily="49" charset="-128"/>
                <a:ea typeface="ＭＳ ゴシック" panose="020B0609070205080204" pitchFamily="49" charset="-128"/>
              </a:rPr>
              <a:t>.</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32001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a:xfrm>
            <a:off x="810000" y="447188"/>
            <a:ext cx="11382000" cy="970450"/>
          </a:xfrm>
        </p:spPr>
        <p:txBody>
          <a:bodyPr/>
          <a:lstStyle/>
          <a:p>
            <a:r>
              <a:rPr kumimoji="1" lang="en-US" altLang="ja-JP" sz="4800" dirty="0">
                <a:latin typeface="ＭＳ ゴシック" panose="020B0609070205080204" pitchFamily="49" charset="-128"/>
                <a:ea typeface="ＭＳ ゴシック" panose="020B0609070205080204" pitchFamily="49" charset="-128"/>
              </a:rPr>
              <a:t>Detail – EFU1 (Exhaust Filter Unit)</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4635713"/>
          </a:xfrm>
        </p:spPr>
        <p:txBody>
          <a:bodyPr>
            <a:normAutofit/>
          </a:bodyPr>
          <a:lstStyle/>
          <a:p>
            <a:r>
              <a:rPr lang="en-US" altLang="ja-JP" sz="2400" dirty="0">
                <a:latin typeface="ＭＳ ゴシック" panose="020B0609070205080204" pitchFamily="49" charset="-128"/>
              </a:rPr>
              <a:t>EFU1 is for lab room exhaust.</a:t>
            </a:r>
          </a:p>
          <a:p>
            <a:r>
              <a:rPr lang="en-US" altLang="ja-JP" sz="2400" dirty="0">
                <a:latin typeface="ＭＳ ゴシック" panose="020B0609070205080204" pitchFamily="49" charset="-128"/>
              </a:rPr>
              <a:t>Filter pressure loss is near 0Pa. Too small.</a:t>
            </a:r>
          </a:p>
          <a:p>
            <a:r>
              <a:rPr lang="en-US" altLang="ja-JP" sz="2400" dirty="0">
                <a:latin typeface="ＭＳ ゴシック" panose="020B0609070205080204" pitchFamily="49" charset="-128"/>
              </a:rPr>
              <a:t>Reason seems that supply air volume for lab room become too small.</a:t>
            </a:r>
          </a:p>
          <a:p>
            <a:r>
              <a:rPr lang="en-US" altLang="ja-JP" sz="2400" dirty="0">
                <a:latin typeface="ＭＳ ゴシック" panose="020B0609070205080204" pitchFamily="49" charset="-128"/>
              </a:rPr>
              <a:t>Filter pressure loss of EFU1 shows clearly supply air volume change. So, it can be used for monitoring. </a:t>
            </a:r>
          </a:p>
        </p:txBody>
      </p:sp>
      <p:pic>
        <p:nvPicPr>
          <p:cNvPr id="5" name="図 4">
            <a:extLst>
              <a:ext uri="{FF2B5EF4-FFF2-40B4-BE49-F238E27FC236}">
                <a16:creationId xmlns:a16="http://schemas.microsoft.com/office/drawing/2014/main" id="{9BEE1BBC-ACBD-4113-BE94-AAA88AD5A3E4}"/>
              </a:ext>
            </a:extLst>
          </p:cNvPr>
          <p:cNvPicPr>
            <a:picLocks noChangeAspect="1"/>
          </p:cNvPicPr>
          <p:nvPr/>
        </p:nvPicPr>
        <p:blipFill>
          <a:blip r:embed="rId3"/>
          <a:stretch>
            <a:fillRect/>
          </a:stretch>
        </p:blipFill>
        <p:spPr>
          <a:xfrm>
            <a:off x="7176036" y="3096028"/>
            <a:ext cx="5015964" cy="3761972"/>
          </a:xfrm>
          <a:prstGeom prst="rect">
            <a:avLst/>
          </a:prstGeom>
        </p:spPr>
      </p:pic>
    </p:spTree>
    <p:extLst>
      <p:ext uri="{BB962C8B-B14F-4D97-AF65-F5344CB8AC3E}">
        <p14:creationId xmlns:p14="http://schemas.microsoft.com/office/powerpoint/2010/main" val="2430866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a:xfrm>
            <a:off x="810000" y="447188"/>
            <a:ext cx="11382000" cy="970450"/>
          </a:xfrm>
        </p:spPr>
        <p:txBody>
          <a:bodyPr/>
          <a:lstStyle/>
          <a:p>
            <a:r>
              <a:rPr kumimoji="1" lang="en-US" altLang="ja-JP" sz="4800" dirty="0">
                <a:latin typeface="ＭＳ ゴシック" panose="020B0609070205080204" pitchFamily="49" charset="-128"/>
                <a:ea typeface="ＭＳ ゴシック" panose="020B0609070205080204" pitchFamily="49" charset="-128"/>
              </a:rPr>
              <a:t>Detail – EFU2 (Exhaust Filter Unit)</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257337" cy="3636511"/>
          </a:xfrm>
        </p:spPr>
        <p:txBody>
          <a:bodyPr>
            <a:normAutofit/>
          </a:bodyPr>
          <a:lstStyle/>
          <a:p>
            <a:r>
              <a:rPr lang="en-US" altLang="ja-JP" sz="2400" dirty="0">
                <a:latin typeface="ＭＳ ゴシック" panose="020B0609070205080204" pitchFamily="49" charset="-128"/>
                <a:ea typeface="ＭＳ ゴシック" panose="020B0609070205080204" pitchFamily="49" charset="-128"/>
              </a:rPr>
              <a:t>E</a:t>
            </a:r>
            <a:r>
              <a:rPr kumimoji="1" lang="en-US" altLang="ja-JP" sz="2400" dirty="0">
                <a:latin typeface="ＭＳ ゴシック" panose="020B0609070205080204" pitchFamily="49" charset="-128"/>
                <a:ea typeface="ＭＳ ゴシック" panose="020B0609070205080204" pitchFamily="49" charset="-128"/>
              </a:rPr>
              <a:t>FU2 is for anteroom exhaust.</a:t>
            </a:r>
          </a:p>
          <a:p>
            <a:r>
              <a:rPr lang="en-US" altLang="ja-JP" sz="2400" dirty="0">
                <a:latin typeface="ＭＳ ゴシック" panose="020B0609070205080204" pitchFamily="49" charset="-128"/>
              </a:rPr>
              <a:t>Filter pressure loss is 30Pa. OK.</a:t>
            </a:r>
            <a:endParaRPr kumimoji="1" lang="en-US" altLang="ja-JP" sz="2400" dirty="0">
              <a:latin typeface="ＭＳ ゴシック" panose="020B0609070205080204" pitchFamily="49" charset="-128"/>
              <a:ea typeface="ＭＳ ゴシック" panose="020B0609070205080204" pitchFamily="49" charset="-128"/>
            </a:endParaRPr>
          </a:p>
          <a:p>
            <a:endParaRPr kumimoji="1" lang="ja-JP" altLang="en-US" sz="24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9E11C5BD-F15F-4684-8473-E4544985207F}"/>
              </a:ext>
            </a:extLst>
          </p:cNvPr>
          <p:cNvPicPr>
            <a:picLocks noChangeAspect="1"/>
          </p:cNvPicPr>
          <p:nvPr/>
        </p:nvPicPr>
        <p:blipFill>
          <a:blip r:embed="rId3"/>
          <a:stretch>
            <a:fillRect/>
          </a:stretch>
        </p:blipFill>
        <p:spPr>
          <a:xfrm>
            <a:off x="7176036" y="3096028"/>
            <a:ext cx="5015964" cy="3761972"/>
          </a:xfrm>
          <a:prstGeom prst="rect">
            <a:avLst/>
          </a:prstGeom>
        </p:spPr>
      </p:pic>
      <p:sp>
        <p:nvSpPr>
          <p:cNvPr id="5" name="矢印: 下 4">
            <a:extLst>
              <a:ext uri="{FF2B5EF4-FFF2-40B4-BE49-F238E27FC236}">
                <a16:creationId xmlns:a16="http://schemas.microsoft.com/office/drawing/2014/main" id="{1FECA7EC-0C29-41E4-8F7E-CAD914017EED}"/>
              </a:ext>
            </a:extLst>
          </p:cNvPr>
          <p:cNvSpPr/>
          <p:nvPr/>
        </p:nvSpPr>
        <p:spPr>
          <a:xfrm>
            <a:off x="7765366" y="2197760"/>
            <a:ext cx="1026942" cy="773723"/>
          </a:xfrm>
          <a:prstGeom prst="downArrow">
            <a:avLst/>
          </a:prstGeom>
          <a:gradFill>
            <a:gsLst>
              <a:gs pos="0">
                <a:schemeClr val="accent3"/>
              </a:gs>
              <a:gs pos="100000">
                <a:schemeClr val="accent3">
                  <a:tint val="9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04217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a:xfrm>
            <a:off x="810000" y="447188"/>
            <a:ext cx="11382000" cy="970450"/>
          </a:xfrm>
        </p:spPr>
        <p:txBody>
          <a:bodyPr/>
          <a:lstStyle/>
          <a:p>
            <a:r>
              <a:rPr kumimoji="1" lang="en-US" altLang="ja-JP" sz="4800" dirty="0">
                <a:latin typeface="ＭＳ ゴシック" panose="020B0609070205080204" pitchFamily="49" charset="-128"/>
                <a:ea typeface="ＭＳ ゴシック" panose="020B0609070205080204" pitchFamily="49" charset="-128"/>
              </a:rPr>
              <a:t>Detail – EFU3 (Exhaust Filter Unit)</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3636511"/>
          </a:xfrm>
        </p:spPr>
        <p:txBody>
          <a:bodyPr>
            <a:normAutofit/>
          </a:bodyPr>
          <a:lstStyle/>
          <a:p>
            <a:r>
              <a:rPr lang="en-US" altLang="ja-JP" sz="2400" dirty="0">
                <a:latin typeface="ＭＳ ゴシック" panose="020B0609070205080204" pitchFamily="49" charset="-128"/>
              </a:rPr>
              <a:t>EFU3 is for BSC exhaust.</a:t>
            </a:r>
          </a:p>
          <a:p>
            <a:r>
              <a:rPr lang="en-US" altLang="ja-JP" sz="2400" dirty="0">
                <a:latin typeface="ＭＳ ゴシック" panose="020B0609070205080204" pitchFamily="49" charset="-128"/>
              </a:rPr>
              <a:t>Filter pressure loss is 60Pa. OK.</a:t>
            </a:r>
          </a:p>
        </p:txBody>
      </p:sp>
      <p:pic>
        <p:nvPicPr>
          <p:cNvPr id="4" name="図 3">
            <a:extLst>
              <a:ext uri="{FF2B5EF4-FFF2-40B4-BE49-F238E27FC236}">
                <a16:creationId xmlns:a16="http://schemas.microsoft.com/office/drawing/2014/main" id="{DF7290B0-917B-41EA-9B03-AD7E84EDC01F}"/>
              </a:ext>
            </a:extLst>
          </p:cNvPr>
          <p:cNvPicPr>
            <a:picLocks noChangeAspect="1"/>
          </p:cNvPicPr>
          <p:nvPr/>
        </p:nvPicPr>
        <p:blipFill>
          <a:blip r:embed="rId3"/>
          <a:stretch>
            <a:fillRect/>
          </a:stretch>
        </p:blipFill>
        <p:spPr>
          <a:xfrm>
            <a:off x="7176036" y="3096028"/>
            <a:ext cx="5015964" cy="3761972"/>
          </a:xfrm>
          <a:prstGeom prst="rect">
            <a:avLst/>
          </a:prstGeom>
        </p:spPr>
      </p:pic>
    </p:spTree>
    <p:extLst>
      <p:ext uri="{BB962C8B-B14F-4D97-AF65-F5344CB8AC3E}">
        <p14:creationId xmlns:p14="http://schemas.microsoft.com/office/powerpoint/2010/main" val="3014812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Spare air filters</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4635713"/>
          </a:xfrm>
        </p:spPr>
        <p:txBody>
          <a:bodyPr>
            <a:normAutofit/>
          </a:bodyPr>
          <a:lstStyle/>
          <a:p>
            <a:r>
              <a:rPr lang="en-US" altLang="ja-JP" sz="2400" dirty="0">
                <a:latin typeface="ＭＳ ゴシック" panose="020B0609070205080204" pitchFamily="49" charset="-128"/>
                <a:ea typeface="ＭＳ ゴシック" panose="020B0609070205080204" pitchFamily="49" charset="-128"/>
              </a:rPr>
              <a:t>Some spare supply air filters (</a:t>
            </a:r>
            <a:r>
              <a:rPr kumimoji="1" lang="en-US" altLang="ja-JP" sz="2400" dirty="0">
                <a:latin typeface="ＭＳ ゴシック" panose="020B0609070205080204" pitchFamily="49" charset="-128"/>
                <a:ea typeface="ＭＳ ゴシック" panose="020B0609070205080204" pitchFamily="49" charset="-128"/>
              </a:rPr>
              <a:t>Rough air filer and </a:t>
            </a:r>
            <a:r>
              <a:rPr lang="en-US" altLang="ja-JP" sz="2400" dirty="0">
                <a:latin typeface="ＭＳ ゴシック" panose="020B0609070205080204" pitchFamily="49" charset="-128"/>
                <a:ea typeface="ＭＳ ゴシック" panose="020B0609070205080204" pitchFamily="49" charset="-128"/>
              </a:rPr>
              <a:t>M</a:t>
            </a:r>
            <a:r>
              <a:rPr kumimoji="1" lang="en-US" altLang="ja-JP" sz="2400" dirty="0">
                <a:latin typeface="ＭＳ ゴシック" panose="020B0609070205080204" pitchFamily="49" charset="-128"/>
                <a:ea typeface="ＭＳ ゴシック" panose="020B0609070205080204" pitchFamily="49" charset="-128"/>
              </a:rPr>
              <a:t>edium efficiency air filter for PFU, </a:t>
            </a:r>
            <a:r>
              <a:rPr lang="en-US" altLang="ja-JP" sz="2400" dirty="0">
                <a:latin typeface="ＭＳ ゴシック" panose="020B0609070205080204" pitchFamily="49" charset="-128"/>
                <a:ea typeface="ＭＳ ゴシック" panose="020B0609070205080204" pitchFamily="49" charset="-128"/>
              </a:rPr>
              <a:t>HEPA filter for SFU2)</a:t>
            </a:r>
            <a:r>
              <a:rPr lang="en-US" altLang="ja-JP" sz="2400" dirty="0">
                <a:latin typeface="ＭＳ ゴシック" panose="020B0609070205080204" pitchFamily="49" charset="-128"/>
              </a:rPr>
              <a:t> are kept.</a:t>
            </a:r>
            <a:endParaRPr lang="en-US" altLang="ja-JP" sz="2400" dirty="0">
              <a:latin typeface="ＭＳ ゴシック" panose="020B0609070205080204" pitchFamily="49" charset="-128"/>
              <a:ea typeface="ＭＳ ゴシック" panose="020B0609070205080204" pitchFamily="49" charset="-128"/>
            </a:endParaRPr>
          </a:p>
          <a:p>
            <a:r>
              <a:rPr lang="en-US" altLang="ja-JP" sz="2400" dirty="0">
                <a:latin typeface="ＭＳ ゴシック" panose="020B0609070205080204" pitchFamily="49" charset="-128"/>
              </a:rPr>
              <a:t>But HEPA filter for SFU1 is not kept. </a:t>
            </a:r>
            <a:r>
              <a:rPr lang="en-US" altLang="ja-JP" sz="2400" dirty="0">
                <a:solidFill>
                  <a:srgbClr val="FFFF00"/>
                </a:solidFill>
                <a:latin typeface="ＭＳ ゴシック" panose="020B0609070205080204" pitchFamily="49" charset="-128"/>
              </a:rPr>
              <a:t>SFU1’s filter should be replaced soon</a:t>
            </a:r>
            <a:r>
              <a:rPr lang="en-US" altLang="ja-JP" sz="2400" dirty="0">
                <a:latin typeface="ＭＳ ゴシック" panose="020B0609070205080204" pitchFamily="49" charset="-128"/>
              </a:rPr>
              <a:t>.</a:t>
            </a:r>
          </a:p>
          <a:p>
            <a:r>
              <a:rPr lang="en-US" altLang="ja-JP" sz="2400" dirty="0">
                <a:latin typeface="ＭＳ ゴシック" panose="020B0609070205080204" pitchFamily="49" charset="-128"/>
              </a:rPr>
              <a:t>Spare exhaust air filers are not kept.</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51AF012A-623D-46DD-8E23-7D31181AB05F}"/>
              </a:ext>
            </a:extLst>
          </p:cNvPr>
          <p:cNvPicPr>
            <a:picLocks noChangeAspect="1"/>
          </p:cNvPicPr>
          <p:nvPr/>
        </p:nvPicPr>
        <p:blipFill>
          <a:blip r:embed="rId3"/>
          <a:stretch>
            <a:fillRect/>
          </a:stretch>
        </p:blipFill>
        <p:spPr>
          <a:xfrm>
            <a:off x="7176036" y="3096028"/>
            <a:ext cx="5015964" cy="3761972"/>
          </a:xfrm>
          <a:prstGeom prst="rect">
            <a:avLst/>
          </a:prstGeom>
        </p:spPr>
      </p:pic>
    </p:spTree>
    <p:extLst>
      <p:ext uri="{BB962C8B-B14F-4D97-AF65-F5344CB8AC3E}">
        <p14:creationId xmlns:p14="http://schemas.microsoft.com/office/powerpoint/2010/main" val="2630976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Air pump for lab wall</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33287" cy="3636511"/>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Air pump for lab wall still work. But lab wall pressure degreases quickly. So, lab wall or air tube between lab wall and pump has leakage. </a:t>
            </a:r>
            <a:r>
              <a:rPr lang="en-US" altLang="ja-JP" sz="2400" dirty="0">
                <a:solidFill>
                  <a:srgbClr val="FFFF00"/>
                </a:solidFill>
                <a:latin typeface="ＭＳ ゴシック" panose="020B0609070205080204" pitchFamily="49" charset="-128"/>
                <a:ea typeface="ＭＳ ゴシック" panose="020B0609070205080204" pitchFamily="49" charset="-128"/>
              </a:rPr>
              <a:t>Leakage inspection is needed</a:t>
            </a:r>
            <a:r>
              <a:rPr lang="en-US" altLang="ja-JP" sz="2400" dirty="0">
                <a:latin typeface="ＭＳ ゴシック" panose="020B0609070205080204" pitchFamily="49" charset="-128"/>
                <a:ea typeface="ＭＳ ゴシック" panose="020B0609070205080204" pitchFamily="49" charset="-128"/>
              </a:rPr>
              <a:t>.</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658CE1F0-C9C7-4690-B68E-A1B667588AB1}"/>
              </a:ext>
            </a:extLst>
          </p:cNvPr>
          <p:cNvPicPr>
            <a:picLocks noChangeAspect="1"/>
          </p:cNvPicPr>
          <p:nvPr/>
        </p:nvPicPr>
        <p:blipFill>
          <a:blip r:embed="rId3"/>
          <a:stretch>
            <a:fillRect/>
          </a:stretch>
        </p:blipFill>
        <p:spPr>
          <a:xfrm>
            <a:off x="7151999" y="3078000"/>
            <a:ext cx="5040001" cy="3780000"/>
          </a:xfrm>
          <a:prstGeom prst="rect">
            <a:avLst/>
          </a:prstGeom>
        </p:spPr>
      </p:pic>
    </p:spTree>
    <p:extLst>
      <p:ext uri="{BB962C8B-B14F-4D97-AF65-F5344CB8AC3E}">
        <p14:creationId xmlns:p14="http://schemas.microsoft.com/office/powerpoint/2010/main" val="609086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Control panel</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69879" cy="3636511"/>
          </a:xfrm>
        </p:spPr>
        <p:txBody>
          <a:bodyPr>
            <a:normAutofit/>
          </a:bodyPr>
          <a:lstStyle/>
          <a:p>
            <a:r>
              <a:rPr lang="en-US" altLang="ja-JP" sz="2400" dirty="0">
                <a:latin typeface="ＭＳ ゴシック" panose="020B0609070205080204" pitchFamily="49" charset="-128"/>
                <a:ea typeface="ＭＳ ゴシック" panose="020B0609070205080204" pitchFamily="49" charset="-128"/>
              </a:rPr>
              <a:t>Many lamps on control panel in machine room are broken.</a:t>
            </a:r>
          </a:p>
          <a:p>
            <a:r>
              <a:rPr lang="en-US" altLang="ja-JP" sz="2400" dirty="0">
                <a:latin typeface="ＭＳ ゴシック" panose="020B0609070205080204" pitchFamily="49" charset="-128"/>
                <a:ea typeface="ＭＳ ゴシック" panose="020B0609070205080204" pitchFamily="49" charset="-128"/>
              </a:rPr>
              <a:t>Spare lamp cannot be found.</a:t>
            </a:r>
          </a:p>
          <a:p>
            <a:r>
              <a:rPr lang="en-US" altLang="ja-JP" sz="2400" dirty="0">
                <a:latin typeface="ＭＳ ゴシック" panose="020B0609070205080204" pitchFamily="49" charset="-128"/>
              </a:rPr>
              <a:t>And lamp case became fragile by passed time.</a:t>
            </a:r>
          </a:p>
          <a:p>
            <a:r>
              <a:rPr lang="en-US" altLang="ja-JP" sz="2400" dirty="0">
                <a:latin typeface="ＭＳ ゴシック" panose="020B0609070205080204" pitchFamily="49" charset="-128"/>
              </a:rPr>
              <a:t>So, </a:t>
            </a:r>
            <a:r>
              <a:rPr lang="en-US" altLang="ja-JP" sz="2400" dirty="0">
                <a:solidFill>
                  <a:srgbClr val="FFFF00"/>
                </a:solidFill>
                <a:latin typeface="ＭＳ ゴシック" panose="020B0609070205080204" pitchFamily="49" charset="-128"/>
              </a:rPr>
              <a:t>lamp had better to be changed to LED type</a:t>
            </a:r>
            <a:r>
              <a:rPr lang="en-US" altLang="ja-JP" sz="2400" dirty="0">
                <a:latin typeface="ＭＳ ゴシック" panose="020B0609070205080204" pitchFamily="49" charset="-128"/>
              </a:rPr>
              <a:t>.</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7319F849-867D-48C3-A2B0-8310608BCF20}"/>
              </a:ext>
            </a:extLst>
          </p:cNvPr>
          <p:cNvPicPr>
            <a:picLocks noChangeAspect="1"/>
          </p:cNvPicPr>
          <p:nvPr/>
        </p:nvPicPr>
        <p:blipFill>
          <a:blip r:embed="rId3"/>
          <a:stretch>
            <a:fillRect/>
          </a:stretch>
        </p:blipFill>
        <p:spPr>
          <a:xfrm>
            <a:off x="8806225" y="2343632"/>
            <a:ext cx="3385775" cy="4514368"/>
          </a:xfrm>
          <a:prstGeom prst="rect">
            <a:avLst/>
          </a:prstGeom>
        </p:spPr>
      </p:pic>
      <p:sp>
        <p:nvSpPr>
          <p:cNvPr id="5" name="楕円 4">
            <a:extLst>
              <a:ext uri="{FF2B5EF4-FFF2-40B4-BE49-F238E27FC236}">
                <a16:creationId xmlns:a16="http://schemas.microsoft.com/office/drawing/2014/main" id="{2281B50F-4076-4C1A-A460-3238A16AE156}"/>
              </a:ext>
            </a:extLst>
          </p:cNvPr>
          <p:cNvSpPr/>
          <p:nvPr/>
        </p:nvSpPr>
        <p:spPr>
          <a:xfrm>
            <a:off x="8965808" y="3435229"/>
            <a:ext cx="1767841" cy="605313"/>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893994FB-ACD5-466E-A199-44BBADBA0548}"/>
              </a:ext>
            </a:extLst>
          </p:cNvPr>
          <p:cNvSpPr/>
          <p:nvPr/>
        </p:nvSpPr>
        <p:spPr>
          <a:xfrm>
            <a:off x="10299892" y="2222287"/>
            <a:ext cx="560365" cy="605313"/>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0598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a:t>
            </a:r>
            <a:r>
              <a:rPr lang="en-US" altLang="ja-JP" sz="4800" dirty="0">
                <a:latin typeface="ＭＳ ゴシック" panose="020B0609070205080204" pitchFamily="49" charset="-128"/>
                <a:ea typeface="ＭＳ ゴシック" panose="020B0609070205080204" pitchFamily="49" charset="-128"/>
              </a:rPr>
              <a:t>Control</a:t>
            </a:r>
            <a:r>
              <a:rPr lang="ja-JP" altLang="en-US" sz="4800" dirty="0">
                <a:latin typeface="ＭＳ ゴシック" panose="020B0609070205080204" pitchFamily="49" charset="-128"/>
                <a:ea typeface="ＭＳ ゴシック" panose="020B0609070205080204" pitchFamily="49" charset="-128"/>
              </a:rPr>
              <a:t> </a:t>
            </a:r>
            <a:r>
              <a:rPr lang="en-US" altLang="ja-JP" sz="4800" dirty="0">
                <a:latin typeface="ＭＳ ゴシック" panose="020B0609070205080204" pitchFamily="49" charset="-128"/>
                <a:ea typeface="ＭＳ ゴシック" panose="020B0609070205080204" pitchFamily="49" charset="-128"/>
              </a:rPr>
              <a:t>device</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257337" cy="3636511"/>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Pressure meters and pressure sensors still work. But Temperature sensor and humidity sensor may be broken. </a:t>
            </a:r>
            <a:r>
              <a:rPr kumimoji="1" lang="en-US" altLang="ja-JP" sz="2400" dirty="0">
                <a:solidFill>
                  <a:srgbClr val="FFFF00"/>
                </a:solidFill>
                <a:latin typeface="ＭＳ ゴシック" panose="020B0609070205080204" pitchFamily="49" charset="-128"/>
                <a:ea typeface="ＭＳ ゴシック" panose="020B0609070205080204" pitchFamily="49" charset="-128"/>
              </a:rPr>
              <a:t>They should be cleaned or repaired or replaced</a:t>
            </a:r>
            <a:r>
              <a:rPr kumimoji="1" lang="en-US" altLang="ja-JP" sz="2400" dirty="0">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a:p>
            <a:r>
              <a:rPr lang="en-US" altLang="ja-JP" sz="2400" dirty="0">
                <a:latin typeface="ＭＳ ゴシック" panose="020B0609070205080204" pitchFamily="49" charset="-128"/>
                <a:ea typeface="ＭＳ ゴシック" panose="020B0609070205080204" pitchFamily="49" charset="-128"/>
              </a:rPr>
              <a:t>Controller still work. But some monitor of them are broken. </a:t>
            </a:r>
            <a:r>
              <a:rPr lang="en-US" altLang="ja-JP" sz="2400" dirty="0">
                <a:solidFill>
                  <a:srgbClr val="FFFF00"/>
                </a:solidFill>
                <a:latin typeface="ＭＳ ゴシック" panose="020B0609070205080204" pitchFamily="49" charset="-128"/>
                <a:ea typeface="ＭＳ ゴシック" panose="020B0609070205080204" pitchFamily="49" charset="-128"/>
              </a:rPr>
              <a:t>They should be repaired or replaced</a:t>
            </a:r>
            <a:r>
              <a:rPr lang="en-US" altLang="ja-JP" sz="2400" dirty="0">
                <a:latin typeface="ＭＳ ゴシック" panose="020B0609070205080204" pitchFamily="49" charset="-128"/>
                <a:ea typeface="ＭＳ ゴシック" panose="020B0609070205080204" pitchFamily="49" charset="-128"/>
              </a:rPr>
              <a:t>. </a:t>
            </a:r>
            <a:endParaRPr kumimoji="1" lang="en-US" altLang="ja-JP" sz="2400" dirty="0">
              <a:latin typeface="ＭＳ ゴシック" panose="020B0609070205080204" pitchFamily="49" charset="-128"/>
              <a:ea typeface="ＭＳ ゴシック" panose="020B0609070205080204" pitchFamily="49" charset="-128"/>
            </a:endParaRPr>
          </a:p>
        </p:txBody>
      </p:sp>
      <p:pic>
        <p:nvPicPr>
          <p:cNvPr id="5" name="図 4" descr="置き時計, 壁, 台座付き が含まれている画像&#10;&#10;自動的に生成された説明">
            <a:extLst>
              <a:ext uri="{FF2B5EF4-FFF2-40B4-BE49-F238E27FC236}">
                <a16:creationId xmlns:a16="http://schemas.microsoft.com/office/drawing/2014/main" id="{BDC4C67F-5798-4BE7-8F21-03CC43C0434C}"/>
              </a:ext>
            </a:extLst>
          </p:cNvPr>
          <p:cNvPicPr>
            <a:picLocks noChangeAspect="1"/>
          </p:cNvPicPr>
          <p:nvPr/>
        </p:nvPicPr>
        <p:blipFill>
          <a:blip r:embed="rId3"/>
          <a:stretch>
            <a:fillRect/>
          </a:stretch>
        </p:blipFill>
        <p:spPr>
          <a:xfrm>
            <a:off x="8429896" y="3095896"/>
            <a:ext cx="3762104" cy="3762104"/>
          </a:xfrm>
          <a:prstGeom prst="rect">
            <a:avLst/>
          </a:prstGeom>
        </p:spPr>
      </p:pic>
    </p:spTree>
    <p:extLst>
      <p:ext uri="{BB962C8B-B14F-4D97-AF65-F5344CB8AC3E}">
        <p14:creationId xmlns:p14="http://schemas.microsoft.com/office/powerpoint/2010/main" val="316532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a:xfrm>
            <a:off x="810000" y="211015"/>
            <a:ext cx="11382000" cy="1603717"/>
          </a:xfrm>
        </p:spPr>
        <p:txBody>
          <a:bodyPr/>
          <a:lstStyle/>
          <a:p>
            <a:r>
              <a:rPr kumimoji="1" lang="en-US" altLang="ja-JP" sz="4800" dirty="0">
                <a:latin typeface="ＭＳ ゴシック" panose="020B0609070205080204" pitchFamily="49" charset="-128"/>
                <a:ea typeface="ＭＳ ゴシック" panose="020B0609070205080204" pitchFamily="49" charset="-128"/>
              </a:rPr>
              <a:t>Detail – Other equipment in machine room</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257337" cy="3636511"/>
          </a:xfrm>
        </p:spPr>
        <p:txBody>
          <a:bodyPr>
            <a:normAutofit/>
          </a:bodyPr>
          <a:lstStyle/>
          <a:p>
            <a:r>
              <a:rPr lang="en-US" altLang="ja-JP" sz="2400" dirty="0">
                <a:latin typeface="ＭＳ ゴシック" panose="020B0609070205080204" pitchFamily="49" charset="-128"/>
              </a:rPr>
              <a:t>Transformer, Power distribution panel, CAV (Constant Air Volume unit) and motor damper are found in machine room.</a:t>
            </a:r>
          </a:p>
          <a:p>
            <a:r>
              <a:rPr lang="en-US" altLang="ja-JP" sz="2400" dirty="0">
                <a:latin typeface="ＭＳ ゴシック" panose="020B0609070205080204" pitchFamily="49" charset="-128"/>
              </a:rPr>
              <a:t>All equipment seems to work.</a:t>
            </a:r>
            <a:endParaRPr lang="ja-JP" altLang="en-US" sz="2400" dirty="0">
              <a:latin typeface="ＭＳ ゴシック" panose="020B0609070205080204" pitchFamily="49" charset="-128"/>
            </a:endParaRPr>
          </a:p>
        </p:txBody>
      </p:sp>
      <p:pic>
        <p:nvPicPr>
          <p:cNvPr id="4" name="図 3">
            <a:extLst>
              <a:ext uri="{FF2B5EF4-FFF2-40B4-BE49-F238E27FC236}">
                <a16:creationId xmlns:a16="http://schemas.microsoft.com/office/drawing/2014/main" id="{3A282BD7-A1E6-4D94-876A-9953C6461D28}"/>
              </a:ext>
            </a:extLst>
          </p:cNvPr>
          <p:cNvPicPr>
            <a:picLocks noChangeAspect="1"/>
          </p:cNvPicPr>
          <p:nvPr/>
        </p:nvPicPr>
        <p:blipFill>
          <a:blip r:embed="rId3"/>
          <a:stretch>
            <a:fillRect/>
          </a:stretch>
        </p:blipFill>
        <p:spPr>
          <a:xfrm>
            <a:off x="7176036" y="3096028"/>
            <a:ext cx="5015964" cy="3761972"/>
          </a:xfrm>
          <a:prstGeom prst="rect">
            <a:avLst/>
          </a:prstGeom>
        </p:spPr>
      </p:pic>
    </p:spTree>
    <p:extLst>
      <p:ext uri="{BB962C8B-B14F-4D97-AF65-F5344CB8AC3E}">
        <p14:creationId xmlns:p14="http://schemas.microsoft.com/office/powerpoint/2010/main" val="2264786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Conclusion</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1895061"/>
            <a:ext cx="11373288" cy="4962939"/>
          </a:xfrm>
        </p:spPr>
        <p:txBody>
          <a:bodyPr>
            <a:normAutofit/>
          </a:bodyPr>
          <a:lstStyle/>
          <a:p>
            <a:r>
              <a:rPr lang="en-US" altLang="ja-JP" sz="2400" dirty="0">
                <a:solidFill>
                  <a:srgbClr val="FFFF00"/>
                </a:solidFill>
                <a:latin typeface="ＭＳ ゴシック" panose="020B0609070205080204" pitchFamily="49" charset="-128"/>
              </a:rPr>
              <a:t>Mobile lab can be used now</a:t>
            </a:r>
            <a:r>
              <a:rPr lang="en-US" altLang="ja-JP" sz="2400" dirty="0">
                <a:latin typeface="ＭＳ ゴシック" panose="020B0609070205080204" pitchFamily="49" charset="-128"/>
              </a:rPr>
              <a:t>.</a:t>
            </a:r>
          </a:p>
          <a:p>
            <a:r>
              <a:rPr lang="en-US" altLang="ja-JP" sz="2400" dirty="0">
                <a:latin typeface="ＭＳ ゴシック" panose="020B0609070205080204" pitchFamily="49" charset="-128"/>
              </a:rPr>
              <a:t>But there are many problem as shown above. </a:t>
            </a:r>
            <a:r>
              <a:rPr lang="en-US" altLang="ja-JP" sz="2400" dirty="0">
                <a:solidFill>
                  <a:srgbClr val="FFFF00"/>
                </a:solidFill>
                <a:latin typeface="ＭＳ ゴシック" panose="020B0609070205080204" pitchFamily="49" charset="-128"/>
              </a:rPr>
              <a:t>They should be improved as soon as possible</a:t>
            </a:r>
            <a:r>
              <a:rPr lang="en-US" altLang="ja-JP" sz="2400" dirty="0">
                <a:latin typeface="ＭＳ ゴシック" panose="020B0609070205080204" pitchFamily="49" charset="-128"/>
              </a:rPr>
              <a:t>.</a:t>
            </a:r>
            <a:endParaRPr lang="ja-JP" altLang="en-US" sz="2400" dirty="0">
              <a:latin typeface="ＭＳ ゴシック" panose="020B0609070205080204" pitchFamily="49" charset="-128"/>
            </a:endParaRPr>
          </a:p>
          <a:p>
            <a:endParaRPr kumimoji="1" lang="en-US" altLang="ja-JP" sz="2400" dirty="0">
              <a:latin typeface="ＭＳ ゴシック" panose="020B0609070205080204" pitchFamily="49" charset="-128"/>
              <a:ea typeface="ＭＳ ゴシック" panose="020B0609070205080204" pitchFamily="49" charset="-128"/>
            </a:endParaRPr>
          </a:p>
          <a:p>
            <a:r>
              <a:rPr kumimoji="1" lang="en-US" altLang="ja-JP" sz="2400" dirty="0">
                <a:latin typeface="ＭＳ ゴシック" panose="020B0609070205080204" pitchFamily="49" charset="-128"/>
                <a:ea typeface="ＭＳ ゴシック" panose="020B0609070205080204" pitchFamily="49" charset="-128"/>
              </a:rPr>
              <a:t>As recommendation, </a:t>
            </a:r>
            <a:r>
              <a:rPr kumimoji="1" lang="en-US" altLang="ja-JP" sz="2400" dirty="0">
                <a:solidFill>
                  <a:srgbClr val="FFFF00"/>
                </a:solidFill>
                <a:latin typeface="ＭＳ ゴシック" panose="020B0609070205080204" pitchFamily="49" charset="-128"/>
                <a:ea typeface="ＭＳ ゴシック" panose="020B0609070205080204" pitchFamily="49" charset="-128"/>
              </a:rPr>
              <a:t>maintenance is not enough</a:t>
            </a:r>
            <a:r>
              <a:rPr lang="en-US" altLang="ja-JP" sz="2400" dirty="0">
                <a:solidFill>
                  <a:srgbClr val="FFFF00"/>
                </a:solidFill>
                <a:latin typeface="ＭＳ ゴシック" panose="020B0609070205080204" pitchFamily="49" charset="-128"/>
                <a:ea typeface="ＭＳ ゴシック" panose="020B0609070205080204" pitchFamily="49" charset="-128"/>
              </a:rPr>
              <a:t>,</a:t>
            </a:r>
            <a:r>
              <a:rPr lang="ja-JP" altLang="en-US" sz="2400" dirty="0">
                <a:solidFill>
                  <a:srgbClr val="FFFF00"/>
                </a:solidFill>
                <a:latin typeface="ＭＳ ゴシック" panose="020B0609070205080204" pitchFamily="49" charset="-128"/>
                <a:ea typeface="ＭＳ ゴシック" panose="020B0609070205080204" pitchFamily="49" charset="-128"/>
              </a:rPr>
              <a:t> </a:t>
            </a:r>
            <a:r>
              <a:rPr lang="en-US" altLang="ja-JP" sz="2400" dirty="0">
                <a:solidFill>
                  <a:srgbClr val="FFFF00"/>
                </a:solidFill>
                <a:latin typeface="ＭＳ ゴシック" panose="020B0609070205080204" pitchFamily="49" charset="-128"/>
                <a:ea typeface="ＭＳ ゴシック" panose="020B0609070205080204" pitchFamily="49" charset="-128"/>
              </a:rPr>
              <a:t>so</a:t>
            </a:r>
            <a:r>
              <a:rPr lang="ja-JP" altLang="en-US" sz="2400" dirty="0">
                <a:solidFill>
                  <a:srgbClr val="FFFF00"/>
                </a:solidFill>
                <a:latin typeface="ＭＳ ゴシック" panose="020B0609070205080204" pitchFamily="49" charset="-128"/>
                <a:ea typeface="ＭＳ ゴシック" panose="020B0609070205080204" pitchFamily="49" charset="-128"/>
              </a:rPr>
              <a:t> </a:t>
            </a:r>
            <a:r>
              <a:rPr lang="en-US" altLang="ja-JP" sz="2400" dirty="0">
                <a:solidFill>
                  <a:srgbClr val="FFFF00"/>
                </a:solidFill>
                <a:latin typeface="ＭＳ ゴシック" panose="020B0609070205080204" pitchFamily="49" charset="-128"/>
                <a:ea typeface="ＭＳ ゴシック" panose="020B0609070205080204" pitchFamily="49" charset="-128"/>
              </a:rPr>
              <a:t>should</a:t>
            </a:r>
            <a:r>
              <a:rPr lang="ja-JP" altLang="en-US" sz="2400" dirty="0">
                <a:solidFill>
                  <a:srgbClr val="FFFF00"/>
                </a:solidFill>
                <a:latin typeface="ＭＳ ゴシック" panose="020B0609070205080204" pitchFamily="49" charset="-128"/>
                <a:ea typeface="ＭＳ ゴシック" panose="020B0609070205080204" pitchFamily="49" charset="-128"/>
              </a:rPr>
              <a:t> </a:t>
            </a:r>
            <a:r>
              <a:rPr lang="en-US" altLang="ja-JP" sz="2400" dirty="0">
                <a:solidFill>
                  <a:srgbClr val="FFFF00"/>
                </a:solidFill>
                <a:latin typeface="ＭＳ ゴシック" panose="020B0609070205080204" pitchFamily="49" charset="-128"/>
                <a:ea typeface="ＭＳ ゴシック" panose="020B0609070205080204" pitchFamily="49" charset="-128"/>
              </a:rPr>
              <a:t>be</a:t>
            </a:r>
            <a:r>
              <a:rPr lang="ja-JP" altLang="en-US" sz="2400" dirty="0">
                <a:solidFill>
                  <a:srgbClr val="FFFF00"/>
                </a:solidFill>
                <a:latin typeface="ＭＳ ゴシック" panose="020B0609070205080204" pitchFamily="49" charset="-128"/>
                <a:ea typeface="ＭＳ ゴシック" panose="020B0609070205080204" pitchFamily="49" charset="-128"/>
              </a:rPr>
              <a:t> </a:t>
            </a:r>
            <a:r>
              <a:rPr lang="en-US" altLang="ja-JP" sz="2400" dirty="0">
                <a:solidFill>
                  <a:srgbClr val="FFFF00"/>
                </a:solidFill>
                <a:latin typeface="ＭＳ ゴシック" panose="020B0609070205080204" pitchFamily="49" charset="-128"/>
                <a:ea typeface="ＭＳ ゴシック" panose="020B0609070205080204" pitchFamily="49" charset="-128"/>
              </a:rPr>
              <a:t>improved</a:t>
            </a:r>
            <a:r>
              <a:rPr lang="en-US" altLang="ja-JP" sz="2400" dirty="0">
                <a:latin typeface="ＭＳ ゴシック" panose="020B0609070205080204" pitchFamily="49" charset="-128"/>
                <a:ea typeface="ＭＳ ゴシック" panose="020B0609070205080204" pitchFamily="49" charset="-128"/>
              </a:rPr>
              <a:t>.</a:t>
            </a:r>
          </a:p>
          <a:p>
            <a:r>
              <a:rPr kumimoji="1" lang="en-US" altLang="ja-JP" sz="2400" dirty="0">
                <a:latin typeface="ＭＳ ゴシック" panose="020B0609070205080204" pitchFamily="49" charset="-128"/>
                <a:ea typeface="ＭＳ ゴシック" panose="020B0609070205080204" pitchFamily="49" charset="-128"/>
              </a:rPr>
              <a:t>Japanese 4S theory is also effective for improving. 4S is, </a:t>
            </a:r>
          </a:p>
          <a:p>
            <a:pPr marL="0" indent="0">
              <a:buNone/>
            </a:pPr>
            <a:r>
              <a:rPr lang="en-US" altLang="ja-JP" sz="2400" dirty="0">
                <a:latin typeface="ＭＳ ゴシック" panose="020B0609070205080204" pitchFamily="49" charset="-128"/>
                <a:ea typeface="ＭＳ ゴシック" panose="020B0609070205080204" pitchFamily="49" charset="-128"/>
              </a:rPr>
              <a:t>	</a:t>
            </a:r>
            <a:r>
              <a:rPr kumimoji="1" lang="en-US" altLang="ja-JP" sz="2400" dirty="0">
                <a:solidFill>
                  <a:srgbClr val="FFFF00"/>
                </a:solidFill>
                <a:latin typeface="ＭＳ ゴシック" panose="020B0609070205080204" pitchFamily="49" charset="-128"/>
                <a:ea typeface="ＭＳ ゴシック" panose="020B0609070205080204" pitchFamily="49" charset="-128"/>
              </a:rPr>
              <a:t>SEIRI</a:t>
            </a:r>
            <a:r>
              <a:rPr kumimoji="1" lang="en-US" altLang="ja-JP"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rPr>
              <a:t>Dump unnecessary things</a:t>
            </a:r>
            <a:endParaRPr kumimoji="1" lang="en-US" altLang="ja-JP" sz="2400" dirty="0">
              <a:latin typeface="ＭＳ ゴシック" panose="020B0609070205080204" pitchFamily="49" charset="-128"/>
              <a:ea typeface="ＭＳ ゴシック" panose="020B0609070205080204" pitchFamily="49" charset="-128"/>
            </a:endParaRPr>
          </a:p>
          <a:p>
            <a:pPr marL="0" indent="0">
              <a:buNone/>
            </a:pPr>
            <a:r>
              <a:rPr lang="en-US" altLang="ja-JP" sz="2400" dirty="0">
                <a:latin typeface="ＭＳ ゴシック" panose="020B0609070205080204" pitchFamily="49" charset="-128"/>
                <a:ea typeface="ＭＳ ゴシック" panose="020B0609070205080204" pitchFamily="49" charset="-128"/>
              </a:rPr>
              <a:t>	</a:t>
            </a:r>
            <a:r>
              <a:rPr kumimoji="1" lang="en-US" altLang="ja-JP" sz="2400" dirty="0">
                <a:solidFill>
                  <a:srgbClr val="FFFF00"/>
                </a:solidFill>
                <a:latin typeface="ＭＳ ゴシック" panose="020B0609070205080204" pitchFamily="49" charset="-128"/>
                <a:ea typeface="ＭＳ ゴシック" panose="020B0609070205080204" pitchFamily="49" charset="-128"/>
              </a:rPr>
              <a:t>SEITON</a:t>
            </a:r>
            <a:r>
              <a:rPr kumimoji="1" lang="en-US" altLang="ja-JP" sz="2400" dirty="0">
                <a:latin typeface="ＭＳ ゴシック" panose="020B0609070205080204" pitchFamily="49" charset="-128"/>
                <a:ea typeface="ＭＳ ゴシック" panose="020B0609070205080204" pitchFamily="49" charset="-128"/>
              </a:rPr>
              <a:t>/		Set things as good-looking</a:t>
            </a:r>
          </a:p>
          <a:p>
            <a:pPr marL="0" indent="0">
              <a:buNone/>
            </a:pPr>
            <a:r>
              <a:rPr lang="en-US" altLang="ja-JP" sz="2400" dirty="0">
                <a:latin typeface="ＭＳ ゴシック" panose="020B0609070205080204" pitchFamily="49" charset="-128"/>
                <a:ea typeface="ＭＳ ゴシック" panose="020B0609070205080204" pitchFamily="49" charset="-128"/>
              </a:rPr>
              <a:t>	</a:t>
            </a:r>
            <a:r>
              <a:rPr kumimoji="1" lang="en-US" altLang="ja-JP" sz="2400" dirty="0">
                <a:solidFill>
                  <a:srgbClr val="FFFF00"/>
                </a:solidFill>
                <a:latin typeface="ＭＳ ゴシック" panose="020B0609070205080204" pitchFamily="49" charset="-128"/>
                <a:ea typeface="ＭＳ ゴシック" panose="020B0609070205080204" pitchFamily="49" charset="-128"/>
              </a:rPr>
              <a:t>SEIKETSU</a:t>
            </a:r>
            <a:r>
              <a:rPr kumimoji="1" lang="en-US" altLang="ja-JP" sz="2400" dirty="0">
                <a:latin typeface="ＭＳ ゴシック" panose="020B0609070205080204" pitchFamily="49" charset="-128"/>
                <a:ea typeface="ＭＳ ゴシック" panose="020B0609070205080204" pitchFamily="49" charset="-128"/>
              </a:rPr>
              <a:t>/	Clean dirty place</a:t>
            </a:r>
          </a:p>
          <a:p>
            <a:pPr marL="0" indent="0">
              <a:buNone/>
            </a:pPr>
            <a:r>
              <a:rPr lang="en-US" altLang="ja-JP" sz="2400" dirty="0">
                <a:latin typeface="ＭＳ ゴシック" panose="020B0609070205080204" pitchFamily="49" charset="-128"/>
                <a:ea typeface="ＭＳ ゴシック" panose="020B0609070205080204" pitchFamily="49" charset="-128"/>
              </a:rPr>
              <a:t>	</a:t>
            </a:r>
            <a:r>
              <a:rPr kumimoji="1" lang="en-US" altLang="ja-JP" sz="2400" dirty="0">
                <a:solidFill>
                  <a:srgbClr val="FFFF00"/>
                </a:solidFill>
                <a:latin typeface="ＭＳ ゴシック" panose="020B0609070205080204" pitchFamily="49" charset="-128"/>
                <a:ea typeface="ＭＳ ゴシック" panose="020B0609070205080204" pitchFamily="49" charset="-128"/>
              </a:rPr>
              <a:t>SEISOU</a:t>
            </a:r>
            <a:r>
              <a:rPr kumimoji="1" lang="en-US" altLang="ja-JP" sz="2400" dirty="0">
                <a:latin typeface="ＭＳ ゴシック" panose="020B0609070205080204" pitchFamily="49" charset="-128"/>
                <a:ea typeface="ＭＳ ゴシック" panose="020B0609070205080204" pitchFamily="49" charset="-128"/>
              </a:rPr>
              <a:t>/		Keep cleanliness</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3860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Recorder</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3636511"/>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Recorder in pre-anteroom </a:t>
            </a:r>
            <a:r>
              <a:rPr lang="en-US" altLang="ja-JP" sz="2400" dirty="0">
                <a:latin typeface="ＭＳ ゴシック" panose="020B0609070205080204" pitchFamily="49" charset="-128"/>
                <a:ea typeface="ＭＳ ゴシック" panose="020B0609070205080204" pitchFamily="49" charset="-128"/>
              </a:rPr>
              <a:t>did not work, because its UPS (Uninterruptible Power Supply) was broken. As first aid, UPS was removed and power supply connected directly, then recorder became to work. But </a:t>
            </a:r>
            <a:r>
              <a:rPr lang="en-US" altLang="ja-JP" sz="2400" dirty="0">
                <a:solidFill>
                  <a:srgbClr val="FFFF00"/>
                </a:solidFill>
                <a:latin typeface="ＭＳ ゴシック" panose="020B0609070205080204" pitchFamily="49" charset="-128"/>
                <a:ea typeface="ＭＳ ゴシック" panose="020B0609070205080204" pitchFamily="49" charset="-128"/>
              </a:rPr>
              <a:t>UPS (100V) should be replaced</a:t>
            </a:r>
            <a:r>
              <a:rPr lang="en-US" altLang="ja-JP" sz="2400" dirty="0">
                <a:latin typeface="ＭＳ ゴシック" panose="020B0609070205080204" pitchFamily="49" charset="-128"/>
                <a:ea typeface="ＭＳ ゴシック" panose="020B0609070205080204" pitchFamily="49" charset="-128"/>
              </a:rPr>
              <a:t>.</a:t>
            </a:r>
          </a:p>
          <a:p>
            <a:r>
              <a:rPr kumimoji="1" lang="en-US" altLang="ja-JP" sz="2400" dirty="0">
                <a:latin typeface="ＭＳ ゴシック" panose="020B0609070205080204" pitchFamily="49" charset="-128"/>
                <a:ea typeface="ＭＳ ゴシック" panose="020B0609070205080204" pitchFamily="49" charset="-128"/>
              </a:rPr>
              <a:t>No paper. And spare paper and spare ink cannot be found.</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8D3A85C3-20FA-4F2D-8AC1-0AAB334C8E4E}"/>
              </a:ext>
            </a:extLst>
          </p:cNvPr>
          <p:cNvPicPr>
            <a:picLocks noChangeAspect="1"/>
          </p:cNvPicPr>
          <p:nvPr/>
        </p:nvPicPr>
        <p:blipFill>
          <a:blip r:embed="rId3"/>
          <a:stretch>
            <a:fillRect/>
          </a:stretch>
        </p:blipFill>
        <p:spPr>
          <a:xfrm>
            <a:off x="7176036" y="3096028"/>
            <a:ext cx="5015964" cy="3761972"/>
          </a:xfrm>
          <a:prstGeom prst="rect">
            <a:avLst/>
          </a:prstGeom>
        </p:spPr>
      </p:pic>
    </p:spTree>
    <p:extLst>
      <p:ext uri="{BB962C8B-B14F-4D97-AF65-F5344CB8AC3E}">
        <p14:creationId xmlns:p14="http://schemas.microsoft.com/office/powerpoint/2010/main" val="396151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Lighting fixture </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3636511"/>
          </a:xfrm>
        </p:spPr>
        <p:txBody>
          <a:bodyPr>
            <a:normAutofit lnSpcReduction="10000"/>
          </a:bodyPr>
          <a:lstStyle/>
          <a:p>
            <a:r>
              <a:rPr kumimoji="1" lang="en-US" altLang="ja-JP" sz="2400" dirty="0">
                <a:latin typeface="ＭＳ ゴシック" panose="020B0609070205080204" pitchFamily="49" charset="-128"/>
                <a:ea typeface="ＭＳ ゴシック" panose="020B0609070205080204" pitchFamily="49" charset="-128"/>
              </a:rPr>
              <a:t>2 Emergency lights in </a:t>
            </a:r>
            <a:r>
              <a:rPr lang="en-US" altLang="ja-JP" sz="2400" dirty="0">
                <a:latin typeface="ＭＳ ゴシック" panose="020B0609070205080204" pitchFamily="49" charset="-128"/>
                <a:ea typeface="ＭＳ ゴシック" panose="020B0609070205080204" pitchFamily="49" charset="-128"/>
              </a:rPr>
              <a:t>anteroom and lab room </a:t>
            </a:r>
            <a:r>
              <a:rPr kumimoji="1" lang="en-US" altLang="ja-JP" sz="2400" dirty="0">
                <a:latin typeface="ＭＳ ゴシック" panose="020B0609070205080204" pitchFamily="49" charset="-128"/>
                <a:ea typeface="ＭＳ ゴシック" panose="020B0609070205080204" pitchFamily="49" charset="-128"/>
              </a:rPr>
              <a:t>have no lamp</a:t>
            </a:r>
            <a:r>
              <a:rPr lang="en-US" altLang="ja-JP" sz="2400" dirty="0">
                <a:latin typeface="ＭＳ ゴシック" panose="020B0609070205080204" pitchFamily="49" charset="-128"/>
              </a:rPr>
              <a:t> (100V, 10w, fluorescence)</a:t>
            </a:r>
            <a:r>
              <a:rPr kumimoji="1" lang="en-US" altLang="ja-JP" sz="2400" dirty="0">
                <a:latin typeface="ＭＳ ゴシック" panose="020B0609070205080204" pitchFamily="49" charset="-128"/>
                <a:ea typeface="ＭＳ ゴシック" panose="020B0609070205080204" pitchFamily="49" charset="-128"/>
              </a:rPr>
              <a:t>. So, </a:t>
            </a:r>
            <a:r>
              <a:rPr kumimoji="1" lang="en-US" altLang="ja-JP" sz="2400" dirty="0">
                <a:solidFill>
                  <a:srgbClr val="FFFF00"/>
                </a:solidFill>
                <a:latin typeface="ＭＳ ゴシック" panose="020B0609070205080204" pitchFamily="49" charset="-128"/>
                <a:ea typeface="ＭＳ ゴシック" panose="020B0609070205080204" pitchFamily="49" charset="-128"/>
              </a:rPr>
              <a:t>new lamps should be installed</a:t>
            </a:r>
            <a:r>
              <a:rPr kumimoji="1" lang="en-US" altLang="ja-JP" sz="2400" dirty="0">
                <a:latin typeface="ＭＳ ゴシック" panose="020B0609070205080204" pitchFamily="49" charset="-128"/>
                <a:ea typeface="ＭＳ ゴシック" panose="020B0609070205080204" pitchFamily="49" charset="-128"/>
              </a:rPr>
              <a:t>. </a:t>
            </a:r>
          </a:p>
          <a:p>
            <a:r>
              <a:rPr kumimoji="1" lang="en-US" altLang="ja-JP" sz="2400" dirty="0">
                <a:latin typeface="ＭＳ ゴシック" panose="020B0609070205080204" pitchFamily="49" charset="-128"/>
                <a:ea typeface="ＭＳ ゴシック" panose="020B0609070205080204" pitchFamily="49" charset="-128"/>
              </a:rPr>
              <a:t>Its battery cannot be tested because of no lamp.</a:t>
            </a:r>
          </a:p>
          <a:p>
            <a:r>
              <a:rPr lang="en-US" altLang="ja-JP" sz="2400" dirty="0">
                <a:latin typeface="ＭＳ ゴシック" panose="020B0609070205080204" pitchFamily="49" charset="-128"/>
                <a:ea typeface="ＭＳ ゴシック" panose="020B0609070205080204" pitchFamily="49" charset="-128"/>
              </a:rPr>
              <a:t>Other lights in anteroom, lab room and machine room work well. But spare lamp cannot be found.</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C1081D2C-598D-4757-8BA8-C8EB80422CE0}"/>
              </a:ext>
            </a:extLst>
          </p:cNvPr>
          <p:cNvPicPr>
            <a:picLocks noChangeAspect="1"/>
          </p:cNvPicPr>
          <p:nvPr/>
        </p:nvPicPr>
        <p:blipFill>
          <a:blip r:embed="rId3"/>
          <a:stretch>
            <a:fillRect/>
          </a:stretch>
        </p:blipFill>
        <p:spPr>
          <a:xfrm>
            <a:off x="7176036" y="3096028"/>
            <a:ext cx="5015964" cy="3761972"/>
          </a:xfrm>
          <a:prstGeom prst="rect">
            <a:avLst/>
          </a:prstGeom>
        </p:spPr>
      </p:pic>
      <p:sp>
        <p:nvSpPr>
          <p:cNvPr id="5" name="吹き出し: 四角形 4">
            <a:extLst>
              <a:ext uri="{FF2B5EF4-FFF2-40B4-BE49-F238E27FC236}">
                <a16:creationId xmlns:a16="http://schemas.microsoft.com/office/drawing/2014/main" id="{8234886C-8ED0-4B57-993A-7C900A644EE8}"/>
              </a:ext>
            </a:extLst>
          </p:cNvPr>
          <p:cNvSpPr/>
          <p:nvPr/>
        </p:nvSpPr>
        <p:spPr>
          <a:xfrm>
            <a:off x="8384345" y="5500467"/>
            <a:ext cx="1603717" cy="1026941"/>
          </a:xfrm>
          <a:prstGeom prst="wedgeRectCallout">
            <a:avLst>
              <a:gd name="adj1" fmla="val -2412"/>
              <a:gd name="adj2" fmla="val -14298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No lamp</a:t>
            </a:r>
            <a:endParaRPr kumimoji="1" lang="ja-JP" altLang="en-US" sz="24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87344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UV lamp</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3636511"/>
          </a:xfrm>
        </p:spPr>
        <p:txBody>
          <a:bodyPr>
            <a:normAutofit/>
          </a:bodyPr>
          <a:lstStyle/>
          <a:p>
            <a:r>
              <a:rPr lang="en-US" altLang="ja-JP" sz="2400" dirty="0">
                <a:latin typeface="ＭＳ ゴシック" panose="020B0609070205080204" pitchFamily="49" charset="-128"/>
                <a:ea typeface="ＭＳ ゴシック" panose="020B0609070205080204" pitchFamily="49" charset="-128"/>
              </a:rPr>
              <a:t>5 UV lamps in anteroom, lab room (2), pass box and BSC still work. But </a:t>
            </a:r>
            <a:r>
              <a:rPr lang="en-US" altLang="ja-JP" sz="2400" dirty="0">
                <a:solidFill>
                  <a:srgbClr val="FFFF00"/>
                </a:solidFill>
                <a:latin typeface="ＭＳ ゴシック" panose="020B0609070205080204" pitchFamily="49" charset="-128"/>
                <a:ea typeface="ＭＳ ゴシック" panose="020B0609070205080204" pitchFamily="49" charset="-128"/>
              </a:rPr>
              <a:t>its intensity should be measured, and it should be replaced if needed</a:t>
            </a:r>
            <a:r>
              <a:rPr lang="en-US" altLang="ja-JP" sz="2400" dirty="0">
                <a:latin typeface="ＭＳ ゴシック" panose="020B0609070205080204" pitchFamily="49" charset="-128"/>
                <a:ea typeface="ＭＳ ゴシック" panose="020B0609070205080204" pitchFamily="49" charset="-128"/>
              </a:rPr>
              <a:t>.</a:t>
            </a:r>
          </a:p>
          <a:p>
            <a:r>
              <a:rPr lang="en-US" altLang="ja-JP" sz="2400" dirty="0">
                <a:latin typeface="ＭＳ ゴシック" panose="020B0609070205080204" pitchFamily="49" charset="-128"/>
                <a:ea typeface="ＭＳ ゴシック" panose="020B0609070205080204" pitchFamily="49" charset="-128"/>
              </a:rPr>
              <a:t>Spare lamp cannot be found.</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6" name="図 5">
            <a:extLst>
              <a:ext uri="{FF2B5EF4-FFF2-40B4-BE49-F238E27FC236}">
                <a16:creationId xmlns:a16="http://schemas.microsoft.com/office/drawing/2014/main" id="{737232F9-6A69-4F2D-A7F4-5686995E68F9}"/>
              </a:ext>
            </a:extLst>
          </p:cNvPr>
          <p:cNvPicPr>
            <a:picLocks noChangeAspect="1"/>
          </p:cNvPicPr>
          <p:nvPr/>
        </p:nvPicPr>
        <p:blipFill>
          <a:blip r:embed="rId3"/>
          <a:stretch>
            <a:fillRect/>
          </a:stretch>
        </p:blipFill>
        <p:spPr>
          <a:xfrm>
            <a:off x="7176036" y="3096028"/>
            <a:ext cx="5015964" cy="3761972"/>
          </a:xfrm>
          <a:prstGeom prst="rect">
            <a:avLst/>
          </a:prstGeom>
        </p:spPr>
      </p:pic>
    </p:spTree>
    <p:extLst>
      <p:ext uri="{BB962C8B-B14F-4D97-AF65-F5344CB8AC3E}">
        <p14:creationId xmlns:p14="http://schemas.microsoft.com/office/powerpoint/2010/main" val="176908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Intercom</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3636511"/>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Intercom between anteroom and lab room, pre-anteroom and lab room still work. </a:t>
            </a:r>
          </a:p>
          <a:p>
            <a:r>
              <a:rPr kumimoji="1" lang="en-US" altLang="ja-JP" sz="2400" dirty="0">
                <a:latin typeface="ＭＳ ゴシック" panose="020B0609070205080204" pitchFamily="49" charset="-128"/>
                <a:ea typeface="ＭＳ ゴシック" panose="020B0609070205080204" pitchFamily="49" charset="-128"/>
              </a:rPr>
              <a:t>Image on v</a:t>
            </a:r>
            <a:r>
              <a:rPr lang="en-US" altLang="ja-JP" sz="2400" dirty="0">
                <a:latin typeface="ＭＳ ゴシック" panose="020B0609070205080204" pitchFamily="49" charset="-128"/>
                <a:ea typeface="ＭＳ ゴシック" panose="020B0609070205080204" pitchFamily="49" charset="-128"/>
              </a:rPr>
              <a:t>isual monitor </a:t>
            </a:r>
            <a:r>
              <a:rPr kumimoji="1" lang="en-US" altLang="ja-JP" sz="2400" dirty="0">
                <a:latin typeface="ＭＳ ゴシック" panose="020B0609070205080204" pitchFamily="49" charset="-128"/>
                <a:ea typeface="ＭＳ ゴシック" panose="020B0609070205080204" pitchFamily="49" charset="-128"/>
              </a:rPr>
              <a:t>is clear.</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A77D7A60-8250-4BB7-89C0-0033CB6D4DEB}"/>
              </a:ext>
            </a:extLst>
          </p:cNvPr>
          <p:cNvPicPr>
            <a:picLocks noChangeAspect="1"/>
          </p:cNvPicPr>
          <p:nvPr/>
        </p:nvPicPr>
        <p:blipFill>
          <a:blip r:embed="rId3"/>
          <a:stretch>
            <a:fillRect/>
          </a:stretch>
        </p:blipFill>
        <p:spPr>
          <a:xfrm>
            <a:off x="7176036" y="3096028"/>
            <a:ext cx="5015964" cy="3761972"/>
          </a:xfrm>
          <a:prstGeom prst="rect">
            <a:avLst/>
          </a:prstGeom>
        </p:spPr>
      </p:pic>
    </p:spTree>
    <p:extLst>
      <p:ext uri="{BB962C8B-B14F-4D97-AF65-F5344CB8AC3E}">
        <p14:creationId xmlns:p14="http://schemas.microsoft.com/office/powerpoint/2010/main" val="154889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Pass box</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3636511"/>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Pass box between anteroom and lab room still works including interlock function.</a:t>
            </a:r>
          </a:p>
          <a:p>
            <a:r>
              <a:rPr lang="en-US" altLang="ja-JP" sz="2400" dirty="0">
                <a:latin typeface="ＭＳ ゴシック" panose="020B0609070205080204" pitchFamily="49" charset="-128"/>
                <a:ea typeface="ＭＳ ゴシック" panose="020B0609070205080204" pitchFamily="49" charset="-128"/>
              </a:rPr>
              <a:t>Its gaskets on door are not broken. But spare gasket cannot be found. </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3DBE9C10-FC97-424C-B811-DED53A160E48}"/>
              </a:ext>
            </a:extLst>
          </p:cNvPr>
          <p:cNvPicPr>
            <a:picLocks noChangeAspect="1"/>
          </p:cNvPicPr>
          <p:nvPr/>
        </p:nvPicPr>
        <p:blipFill>
          <a:blip r:embed="rId3"/>
          <a:stretch>
            <a:fillRect/>
          </a:stretch>
        </p:blipFill>
        <p:spPr>
          <a:xfrm>
            <a:off x="7176036" y="3096028"/>
            <a:ext cx="5015964" cy="3761972"/>
          </a:xfrm>
          <a:prstGeom prst="rect">
            <a:avLst/>
          </a:prstGeom>
        </p:spPr>
      </p:pic>
    </p:spTree>
    <p:extLst>
      <p:ext uri="{BB962C8B-B14F-4D97-AF65-F5344CB8AC3E}">
        <p14:creationId xmlns:p14="http://schemas.microsoft.com/office/powerpoint/2010/main" val="96990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Oxygen monitor</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4635713"/>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Oxygen monitor does not work well. Oxygen concentration in normal atmosphere is over 18%.But monitor indicates 12% and alarm occurs.</a:t>
            </a:r>
          </a:p>
          <a:p>
            <a:r>
              <a:rPr lang="en-US" altLang="ja-JP" sz="2400" dirty="0">
                <a:latin typeface="ＭＳ ゴシック" panose="020B0609070205080204" pitchFamily="49" charset="-128"/>
                <a:ea typeface="ＭＳ ゴシック" panose="020B0609070205080204" pitchFamily="49" charset="-128"/>
              </a:rPr>
              <a:t>Oxygen sensor sensitivity may degrease by passed time. </a:t>
            </a:r>
            <a:r>
              <a:rPr lang="en-US" altLang="ja-JP" sz="2400" dirty="0">
                <a:solidFill>
                  <a:srgbClr val="FFFF00"/>
                </a:solidFill>
                <a:latin typeface="ＭＳ ゴシック" panose="020B0609070205080204" pitchFamily="49" charset="-128"/>
                <a:ea typeface="ＭＳ ゴシック" panose="020B0609070205080204" pitchFamily="49" charset="-128"/>
              </a:rPr>
              <a:t>Adjustment or replace are needed</a:t>
            </a:r>
            <a:r>
              <a:rPr lang="en-US" altLang="ja-JP" sz="2400" dirty="0">
                <a:latin typeface="ＭＳ ゴシック" panose="020B0609070205080204" pitchFamily="49" charset="-128"/>
                <a:ea typeface="ＭＳ ゴシック" panose="020B0609070205080204" pitchFamily="49" charset="-128"/>
              </a:rPr>
              <a:t>.</a:t>
            </a:r>
          </a:p>
          <a:p>
            <a:r>
              <a:rPr lang="en-US" altLang="ja-JP" sz="2400" dirty="0">
                <a:latin typeface="ＭＳ ゴシック" panose="020B0609070205080204" pitchFamily="49" charset="-128"/>
                <a:ea typeface="ＭＳ ゴシック" panose="020B0609070205080204" pitchFamily="49" charset="-128"/>
              </a:rPr>
              <a:t>Oxygen monitor was installed in order to detect gas leakage from CO2 gas cylinder or CO2 incubator.</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5EC23F21-11FF-43FE-8BA6-F9B6023030FC}"/>
              </a:ext>
            </a:extLst>
          </p:cNvPr>
          <p:cNvPicPr>
            <a:picLocks noChangeAspect="1"/>
          </p:cNvPicPr>
          <p:nvPr/>
        </p:nvPicPr>
        <p:blipFill>
          <a:blip r:embed="rId3"/>
          <a:stretch>
            <a:fillRect/>
          </a:stretch>
        </p:blipFill>
        <p:spPr>
          <a:xfrm>
            <a:off x="7176036" y="3096028"/>
            <a:ext cx="5015964" cy="3761972"/>
          </a:xfrm>
          <a:prstGeom prst="rect">
            <a:avLst/>
          </a:prstGeom>
        </p:spPr>
      </p:pic>
      <p:sp>
        <p:nvSpPr>
          <p:cNvPr id="6" name="吹き出し: 四角形 5">
            <a:extLst>
              <a:ext uri="{FF2B5EF4-FFF2-40B4-BE49-F238E27FC236}">
                <a16:creationId xmlns:a16="http://schemas.microsoft.com/office/drawing/2014/main" id="{7E2E4925-1606-4972-A4C5-EC9C46B96280}"/>
              </a:ext>
            </a:extLst>
          </p:cNvPr>
          <p:cNvSpPr/>
          <p:nvPr/>
        </p:nvSpPr>
        <p:spPr>
          <a:xfrm>
            <a:off x="7230797" y="3429000"/>
            <a:ext cx="1603717" cy="1026941"/>
          </a:xfrm>
          <a:prstGeom prst="wedgeRectCallout">
            <a:avLst>
              <a:gd name="adj1" fmla="val 82676"/>
              <a:gd name="adj2" fmla="val 2962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dirty="0">
                <a:solidFill>
                  <a:prstClr val="white"/>
                </a:solidFill>
                <a:latin typeface="ＭＳ ゴシック" panose="020B0609070205080204" pitchFamily="49" charset="-128"/>
                <a:ea typeface="ＭＳ ゴシック" panose="020B0609070205080204" pitchFamily="49" charset="-128"/>
              </a:rPr>
              <a:t>Alarm</a:t>
            </a:r>
            <a:endParaRPr kumimoji="1" lang="ja-JP" altLang="en-US" sz="24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吹き出し: 四角形 6">
            <a:extLst>
              <a:ext uri="{FF2B5EF4-FFF2-40B4-BE49-F238E27FC236}">
                <a16:creationId xmlns:a16="http://schemas.microsoft.com/office/drawing/2014/main" id="{8AC46A89-AB8D-46E3-8F31-987B664F87FF}"/>
              </a:ext>
            </a:extLst>
          </p:cNvPr>
          <p:cNvSpPr/>
          <p:nvPr/>
        </p:nvSpPr>
        <p:spPr>
          <a:xfrm>
            <a:off x="10481948" y="3428999"/>
            <a:ext cx="1603717" cy="1026941"/>
          </a:xfrm>
          <a:prstGeom prst="wedgeRectCallout">
            <a:avLst>
              <a:gd name="adj1" fmla="val -79605"/>
              <a:gd name="adj2" fmla="val 3510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dirty="0">
                <a:solidFill>
                  <a:prstClr val="white"/>
                </a:solidFill>
                <a:latin typeface="ＭＳ ゴシック" panose="020B0609070205080204" pitchFamily="49" charset="-128"/>
                <a:ea typeface="ＭＳ ゴシック" panose="020B0609070205080204" pitchFamily="49" charset="-128"/>
              </a:rPr>
              <a:t>12%</a:t>
            </a:r>
            <a:endParaRPr kumimoji="1" lang="ja-JP" altLang="en-US" sz="24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293458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3A259-B3E4-4E81-8F88-F398E4D851DD}"/>
              </a:ext>
            </a:extLst>
          </p:cNvPr>
          <p:cNvSpPr>
            <a:spLocks noGrp="1"/>
          </p:cNvSpPr>
          <p:nvPr>
            <p:ph type="title"/>
          </p:nvPr>
        </p:nvSpPr>
        <p:spPr/>
        <p:txBody>
          <a:bodyPr/>
          <a:lstStyle/>
          <a:p>
            <a:r>
              <a:rPr kumimoji="1" lang="en-US" altLang="ja-JP" sz="4800" dirty="0">
                <a:latin typeface="ＭＳ ゴシック" panose="020B0609070205080204" pitchFamily="49" charset="-128"/>
                <a:ea typeface="ＭＳ ゴシック" panose="020B0609070205080204" pitchFamily="49" charset="-128"/>
              </a:rPr>
              <a:t>Detail – Autoclave</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EC41D-A2C5-434B-85B6-6C4A60461E55}"/>
              </a:ext>
            </a:extLst>
          </p:cNvPr>
          <p:cNvSpPr>
            <a:spLocks noGrp="1"/>
          </p:cNvSpPr>
          <p:nvPr>
            <p:ph idx="1"/>
          </p:nvPr>
        </p:nvSpPr>
        <p:spPr>
          <a:xfrm>
            <a:off x="818712" y="2222287"/>
            <a:ext cx="6357324" cy="3636511"/>
          </a:xfrm>
        </p:spPr>
        <p:txBody>
          <a:bodyPr>
            <a:normAutofit/>
          </a:bodyPr>
          <a:lstStyle/>
          <a:p>
            <a:r>
              <a:rPr kumimoji="1" lang="en-US" altLang="ja-JP" sz="2400" dirty="0">
                <a:latin typeface="ＭＳ ゴシック" panose="020B0609070205080204" pitchFamily="49" charset="-128"/>
                <a:ea typeface="ＭＳ ゴシック" panose="020B0609070205080204" pitchFamily="49" charset="-128"/>
              </a:rPr>
              <a:t>Autoclave is one of the most important equipment.</a:t>
            </a:r>
          </a:p>
          <a:p>
            <a:r>
              <a:rPr kumimoji="1" lang="en-US" altLang="ja-JP" sz="2400" dirty="0">
                <a:latin typeface="ＭＳ ゴシック" panose="020B0609070205080204" pitchFamily="49" charset="-128"/>
                <a:ea typeface="ＭＳ ゴシック" panose="020B0609070205080204" pitchFamily="49" charset="-128"/>
              </a:rPr>
              <a:t>Autoclave in lab room seems to still work.</a:t>
            </a:r>
          </a:p>
          <a:p>
            <a:r>
              <a:rPr lang="en-US" altLang="ja-JP" sz="2400" dirty="0">
                <a:latin typeface="ＭＳ ゴシック" panose="020B0609070205080204" pitchFamily="49" charset="-128"/>
                <a:ea typeface="ＭＳ ゴシック" panose="020B0609070205080204" pitchFamily="49" charset="-128"/>
              </a:rPr>
              <a:t>Autoclave was inspected in 2018.</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8EBA9561-9F05-442F-B554-FED94C857AD5}"/>
              </a:ext>
            </a:extLst>
          </p:cNvPr>
          <p:cNvPicPr>
            <a:picLocks noChangeAspect="1"/>
          </p:cNvPicPr>
          <p:nvPr/>
        </p:nvPicPr>
        <p:blipFill>
          <a:blip r:embed="rId3"/>
          <a:stretch>
            <a:fillRect/>
          </a:stretch>
        </p:blipFill>
        <p:spPr>
          <a:xfrm>
            <a:off x="7176036" y="3096028"/>
            <a:ext cx="5015964" cy="3761972"/>
          </a:xfrm>
          <a:prstGeom prst="rect">
            <a:avLst/>
          </a:prstGeom>
        </p:spPr>
      </p:pic>
    </p:spTree>
    <p:extLst>
      <p:ext uri="{BB962C8B-B14F-4D97-AF65-F5344CB8AC3E}">
        <p14:creationId xmlns:p14="http://schemas.microsoft.com/office/powerpoint/2010/main" val="3407992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ォータブル">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クォータブル</Template>
  <TotalTime>1054</TotalTime>
  <Words>2761</Words>
  <Application>Microsoft Office PowerPoint</Application>
  <PresentationFormat>ワイド画面</PresentationFormat>
  <Paragraphs>231</Paragraphs>
  <Slides>28</Slides>
  <Notes>28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ＭＳ ゴシック</vt:lpstr>
      <vt:lpstr>游ゴシック</vt:lpstr>
      <vt:lpstr>Century Gothic</vt:lpstr>
      <vt:lpstr>Wingdings 2</vt:lpstr>
      <vt:lpstr>クォータブル</vt:lpstr>
      <vt:lpstr>Inspection of Mobile BSL3 Lab in PIHCMC</vt:lpstr>
      <vt:lpstr>Outline</vt:lpstr>
      <vt:lpstr>Detail – Recorder</vt:lpstr>
      <vt:lpstr>Detail – Lighting fixture </vt:lpstr>
      <vt:lpstr>Detail – UV lamp</vt:lpstr>
      <vt:lpstr>Detail – Intercom</vt:lpstr>
      <vt:lpstr>Detail – Pass box</vt:lpstr>
      <vt:lpstr>Detail – Oxygen monitor</vt:lpstr>
      <vt:lpstr>Detail – Autoclave</vt:lpstr>
      <vt:lpstr>Detail – BSC (Bio Safety Cabinet)</vt:lpstr>
      <vt:lpstr>Detail – Other equipment in lab room</vt:lpstr>
      <vt:lpstr>Detail – Air conditioner</vt:lpstr>
      <vt:lpstr>Detail – Refrigerant pipe</vt:lpstr>
      <vt:lpstr>Detail – Fans</vt:lpstr>
      <vt:lpstr>Detail – Duct</vt:lpstr>
      <vt:lpstr>Detail – PFU (Pre Filter Unit)</vt:lpstr>
      <vt:lpstr>Detail – SFU1 (Supply Filter Unit)</vt:lpstr>
      <vt:lpstr>Detail – SFU1 (Supply Filter Unit)</vt:lpstr>
      <vt:lpstr>Detail – SFU2 (Supply Filter Unit)</vt:lpstr>
      <vt:lpstr>Detail – EFU1 (Exhaust Filter Unit)</vt:lpstr>
      <vt:lpstr>Detail – EFU2 (Exhaust Filter Unit)</vt:lpstr>
      <vt:lpstr>Detail – EFU3 (Exhaust Filter Unit)</vt:lpstr>
      <vt:lpstr>Detail – Spare air filters</vt:lpstr>
      <vt:lpstr>Detail – Air pump for lab wall</vt:lpstr>
      <vt:lpstr>Detail – Control panel</vt:lpstr>
      <vt:lpstr>Detail – Control device</vt:lpstr>
      <vt:lpstr>Detail – Other equipment in machine room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Inspection of Mobile BSL3 Lab in PIHCMC</dc:title>
  <dc:creator>三木 秀樹</dc:creator>
  <cp:lastModifiedBy>HIDEKI MIKI</cp:lastModifiedBy>
  <cp:revision>82</cp:revision>
  <dcterms:created xsi:type="dcterms:W3CDTF">2019-06-26T03:10:25Z</dcterms:created>
  <dcterms:modified xsi:type="dcterms:W3CDTF">2023-12-26T00:59:22Z</dcterms:modified>
</cp:coreProperties>
</file>